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97"/>
  </p:notesMasterIdLst>
  <p:sldIdLst>
    <p:sldId id="257" r:id="rId3"/>
    <p:sldId id="591" r:id="rId4"/>
    <p:sldId id="361" r:id="rId5"/>
    <p:sldId id="389" r:id="rId6"/>
    <p:sldId id="388" r:id="rId7"/>
    <p:sldId id="359" r:id="rId8"/>
    <p:sldId id="316" r:id="rId9"/>
    <p:sldId id="325" r:id="rId10"/>
    <p:sldId id="297" r:id="rId11"/>
    <p:sldId id="300" r:id="rId12"/>
    <p:sldId id="366" r:id="rId13"/>
    <p:sldId id="770" r:id="rId14"/>
    <p:sldId id="769" r:id="rId15"/>
    <p:sldId id="767" r:id="rId16"/>
    <p:sldId id="398" r:id="rId17"/>
    <p:sldId id="399" r:id="rId18"/>
    <p:sldId id="400" r:id="rId19"/>
    <p:sldId id="768" r:id="rId20"/>
    <p:sldId id="402" r:id="rId21"/>
    <p:sldId id="403" r:id="rId22"/>
    <p:sldId id="404" r:id="rId23"/>
    <p:sldId id="657" r:id="rId24"/>
    <p:sldId id="724" r:id="rId25"/>
    <p:sldId id="838" r:id="rId26"/>
    <p:sldId id="687" r:id="rId27"/>
    <p:sldId id="367" r:id="rId28"/>
    <p:sldId id="401" r:id="rId29"/>
    <p:sldId id="636" r:id="rId30"/>
    <p:sldId id="660" r:id="rId31"/>
    <p:sldId id="661" r:id="rId32"/>
    <p:sldId id="834" r:id="rId33"/>
    <p:sldId id="690" r:id="rId34"/>
    <p:sldId id="691" r:id="rId35"/>
    <p:sldId id="706" r:id="rId36"/>
    <p:sldId id="707" r:id="rId37"/>
    <p:sldId id="712" r:id="rId38"/>
    <p:sldId id="713" r:id="rId39"/>
    <p:sldId id="715" r:id="rId40"/>
    <p:sldId id="714" r:id="rId41"/>
    <p:sldId id="703" r:id="rId42"/>
    <p:sldId id="720" r:id="rId43"/>
    <p:sldId id="721" r:id="rId44"/>
    <p:sldId id="728" r:id="rId45"/>
    <p:sldId id="735" r:id="rId46"/>
    <p:sldId id="730" r:id="rId47"/>
    <p:sldId id="731" r:id="rId48"/>
    <p:sldId id="736" r:id="rId49"/>
    <p:sldId id="732" r:id="rId50"/>
    <p:sldId id="733" r:id="rId51"/>
    <p:sldId id="737" r:id="rId52"/>
    <p:sldId id="753" r:id="rId53"/>
    <p:sldId id="744" r:id="rId54"/>
    <p:sldId id="754" r:id="rId55"/>
    <p:sldId id="747" r:id="rId56"/>
    <p:sldId id="748" r:id="rId57"/>
    <p:sldId id="752" r:id="rId58"/>
    <p:sldId id="741" r:id="rId59"/>
    <p:sldId id="749" r:id="rId60"/>
    <p:sldId id="743" r:id="rId61"/>
    <p:sldId id="751" r:id="rId62"/>
    <p:sldId id="746" r:id="rId63"/>
    <p:sldId id="755" r:id="rId64"/>
    <p:sldId id="756" r:id="rId65"/>
    <p:sldId id="757" r:id="rId66"/>
    <p:sldId id="758" r:id="rId67"/>
    <p:sldId id="759" r:id="rId68"/>
    <p:sldId id="760" r:id="rId69"/>
    <p:sldId id="761" r:id="rId70"/>
    <p:sldId id="763" r:id="rId71"/>
    <p:sldId id="764" r:id="rId72"/>
    <p:sldId id="762" r:id="rId73"/>
    <p:sldId id="765" r:id="rId74"/>
    <p:sldId id="800" r:id="rId75"/>
    <p:sldId id="563" r:id="rId76"/>
    <p:sldId id="571" r:id="rId77"/>
    <p:sldId id="570" r:id="rId78"/>
    <p:sldId id="564" r:id="rId79"/>
    <p:sldId id="567" r:id="rId80"/>
    <p:sldId id="565" r:id="rId81"/>
    <p:sldId id="568" r:id="rId82"/>
    <p:sldId id="566" r:id="rId83"/>
    <p:sldId id="572" r:id="rId84"/>
    <p:sldId id="574" r:id="rId85"/>
    <p:sldId id="575" r:id="rId86"/>
    <p:sldId id="835" r:id="rId87"/>
    <p:sldId id="349" r:id="rId88"/>
    <p:sldId id="824" r:id="rId89"/>
    <p:sldId id="432" r:id="rId90"/>
    <p:sldId id="840" r:id="rId91"/>
    <p:sldId id="738" r:id="rId92"/>
    <p:sldId id="258" r:id="rId93"/>
    <p:sldId id="836" r:id="rId94"/>
    <p:sldId id="302" r:id="rId95"/>
    <p:sldId id="283"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94626"/>
  </p:normalViewPr>
  <p:slideViewPr>
    <p:cSldViewPr snapToGrid="0">
      <p:cViewPr varScale="1">
        <p:scale>
          <a:sx n="121" d="100"/>
          <a:sy n="121" d="100"/>
        </p:scale>
        <p:origin x="140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diagrams/_rels/data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A9EF84-4B60-AA48-81A5-B781F6560A06}" type="doc">
      <dgm:prSet loTypeId="urn:microsoft.com/office/officeart/2005/8/layout/vList2" loCatId="list" qsTypeId="urn:microsoft.com/office/officeart/2005/8/quickstyle/3d1" qsCatId="3D" csTypeId="urn:microsoft.com/office/officeart/2005/8/colors/accent5_2" csCatId="accent5"/>
      <dgm:spPr/>
      <dgm:t>
        <a:bodyPr/>
        <a:lstStyle/>
        <a:p>
          <a:endParaRPr lang="en-US"/>
        </a:p>
      </dgm:t>
    </dgm:pt>
    <dgm:pt modelId="{5A0095EF-6856-8540-AABA-E3E98B25ECBF}">
      <dgm:prSet/>
      <dgm:spPr/>
      <dgm:t>
        <a:bodyPr/>
        <a:lstStyle/>
        <a:p>
          <a:r>
            <a:rPr lang="en-US"/>
            <a:t>Nation-State</a:t>
          </a:r>
        </a:p>
      </dgm:t>
    </dgm:pt>
    <dgm:pt modelId="{9390CD3E-2D08-E04F-B528-2553540C8620}" type="parTrans" cxnId="{D066BD43-8CDF-BC48-A75A-5552A1FDE8E4}">
      <dgm:prSet/>
      <dgm:spPr/>
      <dgm:t>
        <a:bodyPr/>
        <a:lstStyle/>
        <a:p>
          <a:endParaRPr lang="en-US"/>
        </a:p>
      </dgm:t>
    </dgm:pt>
    <dgm:pt modelId="{997D357F-F18B-3043-B84C-8FD683697EFE}" type="sibTrans" cxnId="{D066BD43-8CDF-BC48-A75A-5552A1FDE8E4}">
      <dgm:prSet/>
      <dgm:spPr/>
      <dgm:t>
        <a:bodyPr/>
        <a:lstStyle/>
        <a:p>
          <a:endParaRPr lang="en-US"/>
        </a:p>
      </dgm:t>
    </dgm:pt>
    <dgm:pt modelId="{A7D56FE5-09C4-4B4E-84AF-F78E2E873A65}">
      <dgm:prSet/>
      <dgm:spPr/>
      <dgm:t>
        <a:bodyPr/>
        <a:lstStyle/>
        <a:p>
          <a:r>
            <a:rPr lang="en-US"/>
            <a:t>National secrets and IP.</a:t>
          </a:r>
        </a:p>
      </dgm:t>
    </dgm:pt>
    <dgm:pt modelId="{F99637A8-DE37-BE44-82DC-BA6D9E86F11F}" type="parTrans" cxnId="{A4A71EDA-8033-2242-9C46-9966F0F0B3B6}">
      <dgm:prSet/>
      <dgm:spPr/>
      <dgm:t>
        <a:bodyPr/>
        <a:lstStyle/>
        <a:p>
          <a:endParaRPr lang="en-US"/>
        </a:p>
      </dgm:t>
    </dgm:pt>
    <dgm:pt modelId="{B4FDDBCC-285D-BC49-8301-9E51AC7563C4}" type="sibTrans" cxnId="{A4A71EDA-8033-2242-9C46-9966F0F0B3B6}">
      <dgm:prSet/>
      <dgm:spPr/>
      <dgm:t>
        <a:bodyPr/>
        <a:lstStyle/>
        <a:p>
          <a:endParaRPr lang="en-US"/>
        </a:p>
      </dgm:t>
    </dgm:pt>
    <dgm:pt modelId="{48BD183E-B3F3-E64D-8E28-1E44219FB38A}">
      <dgm:prSet/>
      <dgm:spPr/>
      <dgm:t>
        <a:bodyPr/>
        <a:lstStyle/>
        <a:p>
          <a:r>
            <a:rPr lang="en-US"/>
            <a:t>Disruption and Distraction.</a:t>
          </a:r>
        </a:p>
      </dgm:t>
    </dgm:pt>
    <dgm:pt modelId="{7EF2E369-1038-254F-9053-445253C0A931}" type="parTrans" cxnId="{987F6421-B87F-F246-9D91-65C655695B12}">
      <dgm:prSet/>
      <dgm:spPr/>
      <dgm:t>
        <a:bodyPr/>
        <a:lstStyle/>
        <a:p>
          <a:endParaRPr lang="en-US"/>
        </a:p>
      </dgm:t>
    </dgm:pt>
    <dgm:pt modelId="{B72FA83A-9705-7146-83A1-EEBA4198A5F6}" type="sibTrans" cxnId="{987F6421-B87F-F246-9D91-65C655695B12}">
      <dgm:prSet/>
      <dgm:spPr/>
      <dgm:t>
        <a:bodyPr/>
        <a:lstStyle/>
        <a:p>
          <a:endParaRPr lang="en-US"/>
        </a:p>
      </dgm:t>
    </dgm:pt>
    <dgm:pt modelId="{1B95306A-8BF5-AB49-B0E4-2897165714B3}">
      <dgm:prSet/>
      <dgm:spPr/>
      <dgm:t>
        <a:bodyPr/>
        <a:lstStyle/>
        <a:p>
          <a:r>
            <a:rPr lang="en-US"/>
            <a:t>MDM (Disinfo).  </a:t>
          </a:r>
        </a:p>
      </dgm:t>
    </dgm:pt>
    <dgm:pt modelId="{C3A36434-CE80-004A-8A93-C28A3D26E032}" type="parTrans" cxnId="{51D44E37-887E-CB40-98DC-3F69D17FDC3E}">
      <dgm:prSet/>
      <dgm:spPr/>
      <dgm:t>
        <a:bodyPr/>
        <a:lstStyle/>
        <a:p>
          <a:endParaRPr lang="en-US"/>
        </a:p>
      </dgm:t>
    </dgm:pt>
    <dgm:pt modelId="{9299F21C-626F-9740-B4BA-A441D98FDBD9}" type="sibTrans" cxnId="{51D44E37-887E-CB40-98DC-3F69D17FDC3E}">
      <dgm:prSet/>
      <dgm:spPr/>
      <dgm:t>
        <a:bodyPr/>
        <a:lstStyle/>
        <a:p>
          <a:endParaRPr lang="en-US"/>
        </a:p>
      </dgm:t>
    </dgm:pt>
    <dgm:pt modelId="{E08C76B1-6919-2343-8E9A-F06DEEE97B72}">
      <dgm:prSet/>
      <dgm:spPr/>
      <dgm:t>
        <a:bodyPr/>
        <a:lstStyle/>
        <a:p>
          <a:r>
            <a:rPr lang="en-US"/>
            <a:t>Cybercrime</a:t>
          </a:r>
        </a:p>
      </dgm:t>
    </dgm:pt>
    <dgm:pt modelId="{1F8F397F-6CDA-F844-B38B-1C148E7EC168}" type="parTrans" cxnId="{0754824A-54D3-3247-A4A8-A2BEA02EA602}">
      <dgm:prSet/>
      <dgm:spPr/>
      <dgm:t>
        <a:bodyPr/>
        <a:lstStyle/>
        <a:p>
          <a:endParaRPr lang="en-US"/>
        </a:p>
      </dgm:t>
    </dgm:pt>
    <dgm:pt modelId="{570E92FC-3BBF-4E49-9F55-87603830D7C2}" type="sibTrans" cxnId="{0754824A-54D3-3247-A4A8-A2BEA02EA602}">
      <dgm:prSet/>
      <dgm:spPr/>
      <dgm:t>
        <a:bodyPr/>
        <a:lstStyle/>
        <a:p>
          <a:endParaRPr lang="en-US"/>
        </a:p>
      </dgm:t>
    </dgm:pt>
    <dgm:pt modelId="{10E2E5E7-6CCD-8C4E-9089-9CBD4F022E77}">
      <dgm:prSet/>
      <dgm:spPr/>
      <dgm:t>
        <a:bodyPr/>
        <a:lstStyle/>
        <a:p>
          <a:r>
            <a:rPr lang="en-US"/>
            <a:t>Ransomware and extortion.</a:t>
          </a:r>
        </a:p>
      </dgm:t>
    </dgm:pt>
    <dgm:pt modelId="{9E9CC010-8BB5-B147-90E3-6A7EA23AEC9B}" type="parTrans" cxnId="{943B2FEC-14B7-3248-956D-209ED5DED44E}">
      <dgm:prSet/>
      <dgm:spPr/>
      <dgm:t>
        <a:bodyPr/>
        <a:lstStyle/>
        <a:p>
          <a:endParaRPr lang="en-US"/>
        </a:p>
      </dgm:t>
    </dgm:pt>
    <dgm:pt modelId="{9A050718-7B78-7C46-AE43-C3AFDBB1656F}" type="sibTrans" cxnId="{943B2FEC-14B7-3248-956D-209ED5DED44E}">
      <dgm:prSet/>
      <dgm:spPr/>
      <dgm:t>
        <a:bodyPr/>
        <a:lstStyle/>
        <a:p>
          <a:endParaRPr lang="en-US"/>
        </a:p>
      </dgm:t>
    </dgm:pt>
    <dgm:pt modelId="{0D5A4AA1-473B-7E44-B784-2DA363DCE932}">
      <dgm:prSet/>
      <dgm:spPr/>
      <dgm:t>
        <a:bodyPr/>
        <a:lstStyle/>
        <a:p>
          <a:r>
            <a:rPr lang="en-US"/>
            <a:t>Sale of stolen data.  </a:t>
          </a:r>
        </a:p>
      </dgm:t>
    </dgm:pt>
    <dgm:pt modelId="{361B9EE3-737E-E64E-AE6A-11809D1B255A}" type="parTrans" cxnId="{BB02C928-8290-9D47-B883-7FE27C87050A}">
      <dgm:prSet/>
      <dgm:spPr/>
      <dgm:t>
        <a:bodyPr/>
        <a:lstStyle/>
        <a:p>
          <a:endParaRPr lang="en-US"/>
        </a:p>
      </dgm:t>
    </dgm:pt>
    <dgm:pt modelId="{3E457252-8B46-D140-88B8-96D58C52ECE2}" type="sibTrans" cxnId="{BB02C928-8290-9D47-B883-7FE27C87050A}">
      <dgm:prSet/>
      <dgm:spPr/>
      <dgm:t>
        <a:bodyPr/>
        <a:lstStyle/>
        <a:p>
          <a:endParaRPr lang="en-US"/>
        </a:p>
      </dgm:t>
    </dgm:pt>
    <dgm:pt modelId="{9A5C0388-9AC1-C54C-92E3-62F73754D623}">
      <dgm:prSet/>
      <dgm:spPr/>
      <dgm:t>
        <a:bodyPr/>
        <a:lstStyle/>
        <a:p>
          <a:r>
            <a:rPr lang="en-US"/>
            <a:t>Hacktivist </a:t>
          </a:r>
        </a:p>
      </dgm:t>
    </dgm:pt>
    <dgm:pt modelId="{8AE2C3AE-AF53-EA48-9AB2-C33F37949EAF}" type="parTrans" cxnId="{6DF20F5E-001C-7041-8DD7-0CAC85D88502}">
      <dgm:prSet/>
      <dgm:spPr/>
      <dgm:t>
        <a:bodyPr/>
        <a:lstStyle/>
        <a:p>
          <a:endParaRPr lang="en-US"/>
        </a:p>
      </dgm:t>
    </dgm:pt>
    <dgm:pt modelId="{47CF3E4F-4346-EB4F-8C52-8932FDF5DD22}" type="sibTrans" cxnId="{6DF20F5E-001C-7041-8DD7-0CAC85D88502}">
      <dgm:prSet/>
      <dgm:spPr/>
      <dgm:t>
        <a:bodyPr/>
        <a:lstStyle/>
        <a:p>
          <a:endParaRPr lang="en-US"/>
        </a:p>
      </dgm:t>
    </dgm:pt>
    <dgm:pt modelId="{CF84EAF7-9736-724C-AAF1-24BC0B8BCC57}">
      <dgm:prSet/>
      <dgm:spPr/>
      <dgm:t>
        <a:bodyPr/>
        <a:lstStyle/>
        <a:p>
          <a:r>
            <a:rPr lang="en-US"/>
            <a:t>Data theft and Doxing. </a:t>
          </a:r>
        </a:p>
      </dgm:t>
    </dgm:pt>
    <dgm:pt modelId="{7225B9DF-EE65-2143-9623-637A3BE7A442}" type="parTrans" cxnId="{CCF0CB87-F6E1-BE4B-9DFC-C8F4B5911312}">
      <dgm:prSet/>
      <dgm:spPr/>
      <dgm:t>
        <a:bodyPr/>
        <a:lstStyle/>
        <a:p>
          <a:endParaRPr lang="en-US"/>
        </a:p>
      </dgm:t>
    </dgm:pt>
    <dgm:pt modelId="{8AEA7877-D71E-2243-BB4F-5D4D8073C0A2}" type="sibTrans" cxnId="{CCF0CB87-F6E1-BE4B-9DFC-C8F4B5911312}">
      <dgm:prSet/>
      <dgm:spPr/>
      <dgm:t>
        <a:bodyPr/>
        <a:lstStyle/>
        <a:p>
          <a:endParaRPr lang="en-US"/>
        </a:p>
      </dgm:t>
    </dgm:pt>
    <dgm:pt modelId="{552CD499-DEB9-6A41-96BE-F4F29E2165D9}">
      <dgm:prSet/>
      <dgm:spPr/>
      <dgm:t>
        <a:bodyPr/>
        <a:lstStyle/>
        <a:p>
          <a:r>
            <a:rPr lang="en-US"/>
            <a:t>DDoS. </a:t>
          </a:r>
        </a:p>
      </dgm:t>
    </dgm:pt>
    <dgm:pt modelId="{5BDC15CD-B30A-BE4C-B340-1A7D4A3FEA68}" type="parTrans" cxnId="{0BDA654B-8389-EE48-877F-845D1E92C18B}">
      <dgm:prSet/>
      <dgm:spPr/>
      <dgm:t>
        <a:bodyPr/>
        <a:lstStyle/>
        <a:p>
          <a:endParaRPr lang="en-US"/>
        </a:p>
      </dgm:t>
    </dgm:pt>
    <dgm:pt modelId="{1206D936-2DAA-3742-8630-96A10BDD0CCD}" type="sibTrans" cxnId="{0BDA654B-8389-EE48-877F-845D1E92C18B}">
      <dgm:prSet/>
      <dgm:spPr/>
      <dgm:t>
        <a:bodyPr/>
        <a:lstStyle/>
        <a:p>
          <a:endParaRPr lang="en-US"/>
        </a:p>
      </dgm:t>
    </dgm:pt>
    <dgm:pt modelId="{32D238AA-23B5-3E49-9D70-E2A2C06F46F4}">
      <dgm:prSet/>
      <dgm:spPr/>
      <dgm:t>
        <a:bodyPr/>
        <a:lstStyle/>
        <a:p>
          <a:r>
            <a:rPr lang="en-US"/>
            <a:t>Data destruction and sabotage. </a:t>
          </a:r>
        </a:p>
      </dgm:t>
    </dgm:pt>
    <dgm:pt modelId="{74EC2B74-C5EB-5D45-8AAE-011DD86A2FF5}" type="parTrans" cxnId="{C9FA1B4F-AE9F-8C4A-9A28-89E5B67DAFBF}">
      <dgm:prSet/>
      <dgm:spPr/>
      <dgm:t>
        <a:bodyPr/>
        <a:lstStyle/>
        <a:p>
          <a:endParaRPr lang="en-US"/>
        </a:p>
      </dgm:t>
    </dgm:pt>
    <dgm:pt modelId="{0A43F45F-816C-6B4A-9CAC-1923879D07D5}" type="sibTrans" cxnId="{C9FA1B4F-AE9F-8C4A-9A28-89E5B67DAFBF}">
      <dgm:prSet/>
      <dgm:spPr/>
      <dgm:t>
        <a:bodyPr/>
        <a:lstStyle/>
        <a:p>
          <a:endParaRPr lang="en-US"/>
        </a:p>
      </dgm:t>
    </dgm:pt>
    <dgm:pt modelId="{9BF818B2-9755-6043-A495-C74D5712F7FF}">
      <dgm:prSet/>
      <dgm:spPr/>
      <dgm:t>
        <a:bodyPr/>
        <a:lstStyle/>
        <a:p>
          <a:r>
            <a:rPr lang="en-US"/>
            <a:t>Insider Threat </a:t>
          </a:r>
        </a:p>
      </dgm:t>
    </dgm:pt>
    <dgm:pt modelId="{098C4790-2F58-8647-978D-E45E387ECB7A}" type="parTrans" cxnId="{04451E85-FADB-D64C-AFCA-C6B92C5C0EFF}">
      <dgm:prSet/>
      <dgm:spPr/>
      <dgm:t>
        <a:bodyPr/>
        <a:lstStyle/>
        <a:p>
          <a:endParaRPr lang="en-US"/>
        </a:p>
      </dgm:t>
    </dgm:pt>
    <dgm:pt modelId="{F3CB107A-A803-8A4C-A084-A035867B4CBC}" type="sibTrans" cxnId="{04451E85-FADB-D64C-AFCA-C6B92C5C0EFF}">
      <dgm:prSet/>
      <dgm:spPr/>
      <dgm:t>
        <a:bodyPr/>
        <a:lstStyle/>
        <a:p>
          <a:endParaRPr lang="en-US"/>
        </a:p>
      </dgm:t>
    </dgm:pt>
    <dgm:pt modelId="{B3FF5D75-9CA2-2E4F-9017-C020E4A2E899}">
      <dgm:prSet/>
      <dgm:spPr/>
      <dgm:t>
        <a:bodyPr/>
        <a:lstStyle/>
        <a:p>
          <a:r>
            <a:rPr lang="en-US"/>
            <a:t>Revenge / grudge (see hacktivist). </a:t>
          </a:r>
        </a:p>
      </dgm:t>
    </dgm:pt>
    <dgm:pt modelId="{B4A93781-A65C-C54B-9F90-32E65259B17F}" type="parTrans" cxnId="{10674772-4DA7-1144-8727-FF3BB481438B}">
      <dgm:prSet/>
      <dgm:spPr/>
      <dgm:t>
        <a:bodyPr/>
        <a:lstStyle/>
        <a:p>
          <a:endParaRPr lang="en-US"/>
        </a:p>
      </dgm:t>
    </dgm:pt>
    <dgm:pt modelId="{BD3DE4AF-16B1-E346-B98C-14B85D61A096}" type="sibTrans" cxnId="{10674772-4DA7-1144-8727-FF3BB481438B}">
      <dgm:prSet/>
      <dgm:spPr/>
      <dgm:t>
        <a:bodyPr/>
        <a:lstStyle/>
        <a:p>
          <a:endParaRPr lang="en-US"/>
        </a:p>
      </dgm:t>
    </dgm:pt>
    <dgm:pt modelId="{D5028959-D519-7245-8E4B-C2933A0B0619}">
      <dgm:prSet/>
      <dgm:spPr/>
      <dgm:t>
        <a:bodyPr/>
        <a:lstStyle/>
        <a:p>
          <a:r>
            <a:rPr lang="en-US"/>
            <a:t>Opportunist (see cybercrime)</a:t>
          </a:r>
        </a:p>
      </dgm:t>
    </dgm:pt>
    <dgm:pt modelId="{4778DA6E-3968-904C-A164-43835B4B4DB4}" type="parTrans" cxnId="{F5B8C18B-F3C8-F14C-A7CC-1C99E8005CFA}">
      <dgm:prSet/>
      <dgm:spPr/>
      <dgm:t>
        <a:bodyPr/>
        <a:lstStyle/>
        <a:p>
          <a:endParaRPr lang="en-US"/>
        </a:p>
      </dgm:t>
    </dgm:pt>
    <dgm:pt modelId="{EE5844BE-2B5A-F045-AF77-8B8A3A0CF619}" type="sibTrans" cxnId="{F5B8C18B-F3C8-F14C-A7CC-1C99E8005CFA}">
      <dgm:prSet/>
      <dgm:spPr/>
      <dgm:t>
        <a:bodyPr/>
        <a:lstStyle/>
        <a:p>
          <a:endParaRPr lang="en-US"/>
        </a:p>
      </dgm:t>
    </dgm:pt>
    <dgm:pt modelId="{6E28749C-05E1-F045-8030-67CDF63E3D9B}" type="pres">
      <dgm:prSet presAssocID="{8CA9EF84-4B60-AA48-81A5-B781F6560A06}" presName="linear" presStyleCnt="0">
        <dgm:presLayoutVars>
          <dgm:animLvl val="lvl"/>
          <dgm:resizeHandles val="exact"/>
        </dgm:presLayoutVars>
      </dgm:prSet>
      <dgm:spPr/>
    </dgm:pt>
    <dgm:pt modelId="{7E8886ED-3BF6-524D-85B8-3D889F43E0B8}" type="pres">
      <dgm:prSet presAssocID="{5A0095EF-6856-8540-AABA-E3E98B25ECBF}" presName="parentText" presStyleLbl="node1" presStyleIdx="0" presStyleCnt="4">
        <dgm:presLayoutVars>
          <dgm:chMax val="0"/>
          <dgm:bulletEnabled val="1"/>
        </dgm:presLayoutVars>
      </dgm:prSet>
      <dgm:spPr/>
    </dgm:pt>
    <dgm:pt modelId="{1B873F48-E9E6-6B45-AD8F-EBDC928B2D08}" type="pres">
      <dgm:prSet presAssocID="{5A0095EF-6856-8540-AABA-E3E98B25ECBF}" presName="childText" presStyleLbl="revTx" presStyleIdx="0" presStyleCnt="4">
        <dgm:presLayoutVars>
          <dgm:bulletEnabled val="1"/>
        </dgm:presLayoutVars>
      </dgm:prSet>
      <dgm:spPr/>
    </dgm:pt>
    <dgm:pt modelId="{62488C00-10D0-324C-A901-21DFF346D110}" type="pres">
      <dgm:prSet presAssocID="{E08C76B1-6919-2343-8E9A-F06DEEE97B72}" presName="parentText" presStyleLbl="node1" presStyleIdx="1" presStyleCnt="4">
        <dgm:presLayoutVars>
          <dgm:chMax val="0"/>
          <dgm:bulletEnabled val="1"/>
        </dgm:presLayoutVars>
      </dgm:prSet>
      <dgm:spPr/>
    </dgm:pt>
    <dgm:pt modelId="{772D9E9D-FEE7-B044-B002-712107C636FD}" type="pres">
      <dgm:prSet presAssocID="{E08C76B1-6919-2343-8E9A-F06DEEE97B72}" presName="childText" presStyleLbl="revTx" presStyleIdx="1" presStyleCnt="4">
        <dgm:presLayoutVars>
          <dgm:bulletEnabled val="1"/>
        </dgm:presLayoutVars>
      </dgm:prSet>
      <dgm:spPr/>
    </dgm:pt>
    <dgm:pt modelId="{055830A4-65AE-0040-BF4E-1774BC8B1A83}" type="pres">
      <dgm:prSet presAssocID="{9A5C0388-9AC1-C54C-92E3-62F73754D623}" presName="parentText" presStyleLbl="node1" presStyleIdx="2" presStyleCnt="4">
        <dgm:presLayoutVars>
          <dgm:chMax val="0"/>
          <dgm:bulletEnabled val="1"/>
        </dgm:presLayoutVars>
      </dgm:prSet>
      <dgm:spPr/>
    </dgm:pt>
    <dgm:pt modelId="{458E47A8-2FE6-4C41-AE76-948B718F5A43}" type="pres">
      <dgm:prSet presAssocID="{9A5C0388-9AC1-C54C-92E3-62F73754D623}" presName="childText" presStyleLbl="revTx" presStyleIdx="2" presStyleCnt="4">
        <dgm:presLayoutVars>
          <dgm:bulletEnabled val="1"/>
        </dgm:presLayoutVars>
      </dgm:prSet>
      <dgm:spPr/>
    </dgm:pt>
    <dgm:pt modelId="{67A3680B-5145-C144-8C65-7365269FFB50}" type="pres">
      <dgm:prSet presAssocID="{9BF818B2-9755-6043-A495-C74D5712F7FF}" presName="parentText" presStyleLbl="node1" presStyleIdx="3" presStyleCnt="4">
        <dgm:presLayoutVars>
          <dgm:chMax val="0"/>
          <dgm:bulletEnabled val="1"/>
        </dgm:presLayoutVars>
      </dgm:prSet>
      <dgm:spPr/>
    </dgm:pt>
    <dgm:pt modelId="{8700B2C9-4B91-014D-915E-92E92D91E8E7}" type="pres">
      <dgm:prSet presAssocID="{9BF818B2-9755-6043-A495-C74D5712F7FF}" presName="childText" presStyleLbl="revTx" presStyleIdx="3" presStyleCnt="4">
        <dgm:presLayoutVars>
          <dgm:bulletEnabled val="1"/>
        </dgm:presLayoutVars>
      </dgm:prSet>
      <dgm:spPr/>
    </dgm:pt>
  </dgm:ptLst>
  <dgm:cxnLst>
    <dgm:cxn modelId="{C1070C03-906D-D44D-8098-516783595EE1}" type="presOf" srcId="{1B95306A-8BF5-AB49-B0E4-2897165714B3}" destId="{1B873F48-E9E6-6B45-AD8F-EBDC928B2D08}" srcOrd="0" destOrd="2" presId="urn:microsoft.com/office/officeart/2005/8/layout/vList2"/>
    <dgm:cxn modelId="{F97EC008-58C3-7E40-AD31-62D820CF727E}" type="presOf" srcId="{0D5A4AA1-473B-7E44-B784-2DA363DCE932}" destId="{772D9E9D-FEE7-B044-B002-712107C636FD}" srcOrd="0" destOrd="1" presId="urn:microsoft.com/office/officeart/2005/8/layout/vList2"/>
    <dgm:cxn modelId="{B48DC70F-7BBC-7248-9A25-D0AC0B07EE29}" type="presOf" srcId="{D5028959-D519-7245-8E4B-C2933A0B0619}" destId="{8700B2C9-4B91-014D-915E-92E92D91E8E7}" srcOrd="0" destOrd="1" presId="urn:microsoft.com/office/officeart/2005/8/layout/vList2"/>
    <dgm:cxn modelId="{987F6421-B87F-F246-9D91-65C655695B12}" srcId="{5A0095EF-6856-8540-AABA-E3E98B25ECBF}" destId="{48BD183E-B3F3-E64D-8E28-1E44219FB38A}" srcOrd="1" destOrd="0" parTransId="{7EF2E369-1038-254F-9053-445253C0A931}" sibTransId="{B72FA83A-9705-7146-83A1-EEBA4198A5F6}"/>
    <dgm:cxn modelId="{37941325-3635-D44A-A8F0-6FD92E02DE34}" type="presOf" srcId="{8CA9EF84-4B60-AA48-81A5-B781F6560A06}" destId="{6E28749C-05E1-F045-8030-67CDF63E3D9B}" srcOrd="0" destOrd="0" presId="urn:microsoft.com/office/officeart/2005/8/layout/vList2"/>
    <dgm:cxn modelId="{BB02C928-8290-9D47-B883-7FE27C87050A}" srcId="{E08C76B1-6919-2343-8E9A-F06DEEE97B72}" destId="{0D5A4AA1-473B-7E44-B784-2DA363DCE932}" srcOrd="1" destOrd="0" parTransId="{361B9EE3-737E-E64E-AE6A-11809D1B255A}" sibTransId="{3E457252-8B46-D140-88B8-96D58C52ECE2}"/>
    <dgm:cxn modelId="{972D3629-81B9-8941-8AA5-6533C6BDD100}" type="presOf" srcId="{32D238AA-23B5-3E49-9D70-E2A2C06F46F4}" destId="{458E47A8-2FE6-4C41-AE76-948B718F5A43}" srcOrd="0" destOrd="2" presId="urn:microsoft.com/office/officeart/2005/8/layout/vList2"/>
    <dgm:cxn modelId="{CDEB8132-8407-3147-A5B5-4325DEEBD14A}" type="presOf" srcId="{B3FF5D75-9CA2-2E4F-9017-C020E4A2E899}" destId="{8700B2C9-4B91-014D-915E-92E92D91E8E7}" srcOrd="0" destOrd="0" presId="urn:microsoft.com/office/officeart/2005/8/layout/vList2"/>
    <dgm:cxn modelId="{51D44E37-887E-CB40-98DC-3F69D17FDC3E}" srcId="{5A0095EF-6856-8540-AABA-E3E98B25ECBF}" destId="{1B95306A-8BF5-AB49-B0E4-2897165714B3}" srcOrd="2" destOrd="0" parTransId="{C3A36434-CE80-004A-8A93-C28A3D26E032}" sibTransId="{9299F21C-626F-9740-B4BA-A441D98FDBD9}"/>
    <dgm:cxn modelId="{D066BD43-8CDF-BC48-A75A-5552A1FDE8E4}" srcId="{8CA9EF84-4B60-AA48-81A5-B781F6560A06}" destId="{5A0095EF-6856-8540-AABA-E3E98B25ECBF}" srcOrd="0" destOrd="0" parTransId="{9390CD3E-2D08-E04F-B528-2553540C8620}" sibTransId="{997D357F-F18B-3043-B84C-8FD683697EFE}"/>
    <dgm:cxn modelId="{28585045-4BA8-5246-A8C3-940C7DC0B2CA}" type="presOf" srcId="{48BD183E-B3F3-E64D-8E28-1E44219FB38A}" destId="{1B873F48-E9E6-6B45-AD8F-EBDC928B2D08}" srcOrd="0" destOrd="1" presId="urn:microsoft.com/office/officeart/2005/8/layout/vList2"/>
    <dgm:cxn modelId="{0754824A-54D3-3247-A4A8-A2BEA02EA602}" srcId="{8CA9EF84-4B60-AA48-81A5-B781F6560A06}" destId="{E08C76B1-6919-2343-8E9A-F06DEEE97B72}" srcOrd="1" destOrd="0" parTransId="{1F8F397F-6CDA-F844-B38B-1C148E7EC168}" sibTransId="{570E92FC-3BBF-4E49-9F55-87603830D7C2}"/>
    <dgm:cxn modelId="{0BDA654B-8389-EE48-877F-845D1E92C18B}" srcId="{9A5C0388-9AC1-C54C-92E3-62F73754D623}" destId="{552CD499-DEB9-6A41-96BE-F4F29E2165D9}" srcOrd="1" destOrd="0" parTransId="{5BDC15CD-B30A-BE4C-B340-1A7D4A3FEA68}" sibTransId="{1206D936-2DAA-3742-8630-96A10BDD0CCD}"/>
    <dgm:cxn modelId="{C9FA1B4F-AE9F-8C4A-9A28-89E5B67DAFBF}" srcId="{9A5C0388-9AC1-C54C-92E3-62F73754D623}" destId="{32D238AA-23B5-3E49-9D70-E2A2C06F46F4}" srcOrd="2" destOrd="0" parTransId="{74EC2B74-C5EB-5D45-8AAE-011DD86A2FF5}" sibTransId="{0A43F45F-816C-6B4A-9CAC-1923879D07D5}"/>
    <dgm:cxn modelId="{6DF20F5E-001C-7041-8DD7-0CAC85D88502}" srcId="{8CA9EF84-4B60-AA48-81A5-B781F6560A06}" destId="{9A5C0388-9AC1-C54C-92E3-62F73754D623}" srcOrd="2" destOrd="0" parTransId="{8AE2C3AE-AF53-EA48-9AB2-C33F37949EAF}" sibTransId="{47CF3E4F-4346-EB4F-8C52-8932FDF5DD22}"/>
    <dgm:cxn modelId="{6598286D-035C-8B44-A21C-FE7245B211B3}" type="presOf" srcId="{A7D56FE5-09C4-4B4E-84AF-F78E2E873A65}" destId="{1B873F48-E9E6-6B45-AD8F-EBDC928B2D08}" srcOrd="0" destOrd="0" presId="urn:microsoft.com/office/officeart/2005/8/layout/vList2"/>
    <dgm:cxn modelId="{10674772-4DA7-1144-8727-FF3BB481438B}" srcId="{9BF818B2-9755-6043-A495-C74D5712F7FF}" destId="{B3FF5D75-9CA2-2E4F-9017-C020E4A2E899}" srcOrd="0" destOrd="0" parTransId="{B4A93781-A65C-C54B-9F90-32E65259B17F}" sibTransId="{BD3DE4AF-16B1-E346-B98C-14B85D61A096}"/>
    <dgm:cxn modelId="{04451E85-FADB-D64C-AFCA-C6B92C5C0EFF}" srcId="{8CA9EF84-4B60-AA48-81A5-B781F6560A06}" destId="{9BF818B2-9755-6043-A495-C74D5712F7FF}" srcOrd="3" destOrd="0" parTransId="{098C4790-2F58-8647-978D-E45E387ECB7A}" sibTransId="{F3CB107A-A803-8A4C-A084-A035867B4CBC}"/>
    <dgm:cxn modelId="{CCF0CB87-F6E1-BE4B-9DFC-C8F4B5911312}" srcId="{9A5C0388-9AC1-C54C-92E3-62F73754D623}" destId="{CF84EAF7-9736-724C-AAF1-24BC0B8BCC57}" srcOrd="0" destOrd="0" parTransId="{7225B9DF-EE65-2143-9623-637A3BE7A442}" sibTransId="{8AEA7877-D71E-2243-BB4F-5D4D8073C0A2}"/>
    <dgm:cxn modelId="{F5B8C18B-F3C8-F14C-A7CC-1C99E8005CFA}" srcId="{9BF818B2-9755-6043-A495-C74D5712F7FF}" destId="{D5028959-D519-7245-8E4B-C2933A0B0619}" srcOrd="1" destOrd="0" parTransId="{4778DA6E-3968-904C-A164-43835B4B4DB4}" sibTransId="{EE5844BE-2B5A-F045-AF77-8B8A3A0CF619}"/>
    <dgm:cxn modelId="{D2EBB393-39CA-B244-B46E-FC7BBB998853}" type="presOf" srcId="{9BF818B2-9755-6043-A495-C74D5712F7FF}" destId="{67A3680B-5145-C144-8C65-7365269FFB50}" srcOrd="0" destOrd="0" presId="urn:microsoft.com/office/officeart/2005/8/layout/vList2"/>
    <dgm:cxn modelId="{B3C9AA9C-DC9A-9C46-B963-F3BF9809A629}" type="presOf" srcId="{552CD499-DEB9-6A41-96BE-F4F29E2165D9}" destId="{458E47A8-2FE6-4C41-AE76-948B718F5A43}" srcOrd="0" destOrd="1" presId="urn:microsoft.com/office/officeart/2005/8/layout/vList2"/>
    <dgm:cxn modelId="{3EA836CE-E853-DA45-AA8F-3426D8C971C7}" type="presOf" srcId="{9A5C0388-9AC1-C54C-92E3-62F73754D623}" destId="{055830A4-65AE-0040-BF4E-1774BC8B1A83}" srcOrd="0" destOrd="0" presId="urn:microsoft.com/office/officeart/2005/8/layout/vList2"/>
    <dgm:cxn modelId="{474223D3-2D6B-2346-AF02-A3A7E31B31A1}" type="presOf" srcId="{5A0095EF-6856-8540-AABA-E3E98B25ECBF}" destId="{7E8886ED-3BF6-524D-85B8-3D889F43E0B8}" srcOrd="0" destOrd="0" presId="urn:microsoft.com/office/officeart/2005/8/layout/vList2"/>
    <dgm:cxn modelId="{A4A71EDA-8033-2242-9C46-9966F0F0B3B6}" srcId="{5A0095EF-6856-8540-AABA-E3E98B25ECBF}" destId="{A7D56FE5-09C4-4B4E-84AF-F78E2E873A65}" srcOrd="0" destOrd="0" parTransId="{F99637A8-DE37-BE44-82DC-BA6D9E86F11F}" sibTransId="{B4FDDBCC-285D-BC49-8301-9E51AC7563C4}"/>
    <dgm:cxn modelId="{3B599EDD-C08F-0F44-8CFD-A9BCCF6CF5B8}" type="presOf" srcId="{E08C76B1-6919-2343-8E9A-F06DEEE97B72}" destId="{62488C00-10D0-324C-A901-21DFF346D110}" srcOrd="0" destOrd="0" presId="urn:microsoft.com/office/officeart/2005/8/layout/vList2"/>
    <dgm:cxn modelId="{F70D38E1-67D3-684A-B74D-8EBB06F31E9E}" type="presOf" srcId="{10E2E5E7-6CCD-8C4E-9089-9CBD4F022E77}" destId="{772D9E9D-FEE7-B044-B002-712107C636FD}" srcOrd="0" destOrd="0" presId="urn:microsoft.com/office/officeart/2005/8/layout/vList2"/>
    <dgm:cxn modelId="{943B2FEC-14B7-3248-956D-209ED5DED44E}" srcId="{E08C76B1-6919-2343-8E9A-F06DEEE97B72}" destId="{10E2E5E7-6CCD-8C4E-9089-9CBD4F022E77}" srcOrd="0" destOrd="0" parTransId="{9E9CC010-8BB5-B147-90E3-6A7EA23AEC9B}" sibTransId="{9A050718-7B78-7C46-AE43-C3AFDBB1656F}"/>
    <dgm:cxn modelId="{CED575FA-FF05-EC43-9CF1-5348BA34B404}" type="presOf" srcId="{CF84EAF7-9736-724C-AAF1-24BC0B8BCC57}" destId="{458E47A8-2FE6-4C41-AE76-948B718F5A43}" srcOrd="0" destOrd="0" presId="urn:microsoft.com/office/officeart/2005/8/layout/vList2"/>
    <dgm:cxn modelId="{AC902625-C8A0-1E41-ADF6-699F54B7D5C0}" type="presParOf" srcId="{6E28749C-05E1-F045-8030-67CDF63E3D9B}" destId="{7E8886ED-3BF6-524D-85B8-3D889F43E0B8}" srcOrd="0" destOrd="0" presId="urn:microsoft.com/office/officeart/2005/8/layout/vList2"/>
    <dgm:cxn modelId="{47B2BF04-BDED-984C-B8FA-204BFA154BF5}" type="presParOf" srcId="{6E28749C-05E1-F045-8030-67CDF63E3D9B}" destId="{1B873F48-E9E6-6B45-AD8F-EBDC928B2D08}" srcOrd="1" destOrd="0" presId="urn:microsoft.com/office/officeart/2005/8/layout/vList2"/>
    <dgm:cxn modelId="{1BBE5209-B979-0848-8879-518D0413FDF8}" type="presParOf" srcId="{6E28749C-05E1-F045-8030-67CDF63E3D9B}" destId="{62488C00-10D0-324C-A901-21DFF346D110}" srcOrd="2" destOrd="0" presId="urn:microsoft.com/office/officeart/2005/8/layout/vList2"/>
    <dgm:cxn modelId="{BB4194A0-2B33-5245-BDC1-5B678982BBF6}" type="presParOf" srcId="{6E28749C-05E1-F045-8030-67CDF63E3D9B}" destId="{772D9E9D-FEE7-B044-B002-712107C636FD}" srcOrd="3" destOrd="0" presId="urn:microsoft.com/office/officeart/2005/8/layout/vList2"/>
    <dgm:cxn modelId="{AC8059D4-362C-C74F-9B12-2B868A880C80}" type="presParOf" srcId="{6E28749C-05E1-F045-8030-67CDF63E3D9B}" destId="{055830A4-65AE-0040-BF4E-1774BC8B1A83}" srcOrd="4" destOrd="0" presId="urn:microsoft.com/office/officeart/2005/8/layout/vList2"/>
    <dgm:cxn modelId="{63700DF2-D69A-EE4D-9150-197B72F79158}" type="presParOf" srcId="{6E28749C-05E1-F045-8030-67CDF63E3D9B}" destId="{458E47A8-2FE6-4C41-AE76-948B718F5A43}" srcOrd="5" destOrd="0" presId="urn:microsoft.com/office/officeart/2005/8/layout/vList2"/>
    <dgm:cxn modelId="{F400B9B1-0CB0-E747-93F7-E70CE43A2EF0}" type="presParOf" srcId="{6E28749C-05E1-F045-8030-67CDF63E3D9B}" destId="{67A3680B-5145-C144-8C65-7365269FFB50}" srcOrd="6" destOrd="0" presId="urn:microsoft.com/office/officeart/2005/8/layout/vList2"/>
    <dgm:cxn modelId="{31937152-191C-4844-A92C-3A784B512732}" type="presParOf" srcId="{6E28749C-05E1-F045-8030-67CDF63E3D9B}" destId="{8700B2C9-4B91-014D-915E-92E92D91E8E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7D910C-35F3-5C4C-958C-3CFA011D97DF}" type="doc">
      <dgm:prSet loTypeId="urn:microsoft.com/office/officeart/2008/layout/IncreasingCircleProcess" loCatId="" qsTypeId="urn:microsoft.com/office/officeart/2005/8/quickstyle/simple1" qsCatId="simple" csTypeId="urn:microsoft.com/office/officeart/2005/8/colors/accent1_2" csCatId="accent1" phldr="1"/>
      <dgm:spPr/>
      <dgm:t>
        <a:bodyPr/>
        <a:lstStyle/>
        <a:p>
          <a:endParaRPr lang="en-US"/>
        </a:p>
      </dgm:t>
    </dgm:pt>
    <dgm:pt modelId="{1FA685C0-A5E0-7D4F-90BF-0908ABFB543D}">
      <dgm:prSet phldrT="[Text]"/>
      <dgm:spPr/>
      <dgm:t>
        <a:bodyPr/>
        <a:lstStyle/>
        <a:p>
          <a:r>
            <a:rPr lang="en-US" dirty="0"/>
            <a:t>Scanning</a:t>
          </a:r>
        </a:p>
      </dgm:t>
    </dgm:pt>
    <dgm:pt modelId="{8E92AB18-D46F-D14B-BEDD-9CA88AD78DDF}" type="parTrans" cxnId="{B4DDE957-F28D-2143-B112-3630DF73E001}">
      <dgm:prSet/>
      <dgm:spPr/>
      <dgm:t>
        <a:bodyPr/>
        <a:lstStyle/>
        <a:p>
          <a:endParaRPr lang="en-US"/>
        </a:p>
      </dgm:t>
    </dgm:pt>
    <dgm:pt modelId="{6AE96D80-1956-9148-BE14-EC99889B4B88}" type="sibTrans" cxnId="{B4DDE957-F28D-2143-B112-3630DF73E001}">
      <dgm:prSet/>
      <dgm:spPr/>
      <dgm:t>
        <a:bodyPr/>
        <a:lstStyle/>
        <a:p>
          <a:endParaRPr lang="en-US"/>
        </a:p>
      </dgm:t>
    </dgm:pt>
    <dgm:pt modelId="{CC32CE83-FBC0-C446-87BA-CF7727F93A24}">
      <dgm:prSet phldrT="[Text]"/>
      <dgm:spPr/>
      <dgm:t>
        <a:bodyPr/>
        <a:lstStyle/>
        <a:p>
          <a:r>
            <a:rPr lang="en-US" dirty="0"/>
            <a:t>Searching</a:t>
          </a:r>
        </a:p>
      </dgm:t>
    </dgm:pt>
    <dgm:pt modelId="{B4084DB7-6B23-D041-B55A-10AB1AF71B75}" type="parTrans" cxnId="{6792F1E4-D462-FD4C-999C-3CEEAC102980}">
      <dgm:prSet/>
      <dgm:spPr/>
      <dgm:t>
        <a:bodyPr/>
        <a:lstStyle/>
        <a:p>
          <a:endParaRPr lang="en-US"/>
        </a:p>
      </dgm:t>
    </dgm:pt>
    <dgm:pt modelId="{E38D9765-BD09-154E-8D54-065CBD7C5B13}" type="sibTrans" cxnId="{6792F1E4-D462-FD4C-999C-3CEEAC102980}">
      <dgm:prSet/>
      <dgm:spPr/>
      <dgm:t>
        <a:bodyPr/>
        <a:lstStyle/>
        <a:p>
          <a:endParaRPr lang="en-US"/>
        </a:p>
      </dgm:t>
    </dgm:pt>
    <dgm:pt modelId="{45750193-DDD1-3049-AFC7-A754FD44080D}">
      <dgm:prSet phldrT="[Text]"/>
      <dgm:spPr/>
      <dgm:t>
        <a:bodyPr/>
        <a:lstStyle/>
        <a:p>
          <a:r>
            <a:rPr lang="en-US" dirty="0"/>
            <a:t>Phishing</a:t>
          </a:r>
        </a:p>
      </dgm:t>
    </dgm:pt>
    <dgm:pt modelId="{1D2F5576-59A5-AB45-A45B-A27611748412}" type="parTrans" cxnId="{7AD0E785-5235-D64C-B51A-F6EFA85AFB08}">
      <dgm:prSet/>
      <dgm:spPr/>
      <dgm:t>
        <a:bodyPr/>
        <a:lstStyle/>
        <a:p>
          <a:endParaRPr lang="en-US"/>
        </a:p>
      </dgm:t>
    </dgm:pt>
    <dgm:pt modelId="{0D820640-4CF0-304A-88EA-328A85E54786}" type="sibTrans" cxnId="{7AD0E785-5235-D64C-B51A-F6EFA85AFB08}">
      <dgm:prSet/>
      <dgm:spPr/>
      <dgm:t>
        <a:bodyPr/>
        <a:lstStyle/>
        <a:p>
          <a:endParaRPr lang="en-US"/>
        </a:p>
      </dgm:t>
    </dgm:pt>
    <dgm:pt modelId="{328812AE-DC24-6243-8AD0-FB733953C82D}">
      <dgm:prSet phldrT="[Text]"/>
      <dgm:spPr/>
      <dgm:t>
        <a:bodyPr/>
        <a:lstStyle/>
        <a:p>
          <a:r>
            <a:rPr lang="en-US" dirty="0"/>
            <a:t>Poaching</a:t>
          </a:r>
        </a:p>
      </dgm:t>
    </dgm:pt>
    <dgm:pt modelId="{9958D145-0AD8-5B40-8800-3F35E285BC51}" type="parTrans" cxnId="{B838218E-369E-EA48-9F3D-673019420B13}">
      <dgm:prSet/>
      <dgm:spPr/>
      <dgm:t>
        <a:bodyPr/>
        <a:lstStyle/>
        <a:p>
          <a:endParaRPr lang="en-US"/>
        </a:p>
      </dgm:t>
    </dgm:pt>
    <dgm:pt modelId="{E973298A-7A18-2B4A-992F-33E8401809CC}" type="sibTrans" cxnId="{B838218E-369E-EA48-9F3D-673019420B13}">
      <dgm:prSet/>
      <dgm:spPr/>
      <dgm:t>
        <a:bodyPr/>
        <a:lstStyle/>
        <a:p>
          <a:endParaRPr lang="en-US"/>
        </a:p>
      </dgm:t>
    </dgm:pt>
    <dgm:pt modelId="{41CEC247-F3B3-D24F-A2C8-9161EB0699B9}" type="pres">
      <dgm:prSet presAssocID="{2D7D910C-35F3-5C4C-958C-3CFA011D97DF}" presName="Name0" presStyleCnt="0">
        <dgm:presLayoutVars>
          <dgm:chMax val="7"/>
          <dgm:chPref val="7"/>
          <dgm:dir/>
          <dgm:animOne val="branch"/>
          <dgm:animLvl val="lvl"/>
        </dgm:presLayoutVars>
      </dgm:prSet>
      <dgm:spPr/>
    </dgm:pt>
    <dgm:pt modelId="{28E72D46-980B-A345-8ED7-C784D5B4DF1B}" type="pres">
      <dgm:prSet presAssocID="{1FA685C0-A5E0-7D4F-90BF-0908ABFB543D}" presName="composite" presStyleCnt="0"/>
      <dgm:spPr/>
    </dgm:pt>
    <dgm:pt modelId="{740547B5-6521-5F47-A317-EB88BD50D420}" type="pres">
      <dgm:prSet presAssocID="{1FA685C0-A5E0-7D4F-90BF-0908ABFB543D}" presName="BackAccent" presStyleLbl="bgShp" presStyleIdx="0" presStyleCnt="4"/>
      <dgm:spPr/>
    </dgm:pt>
    <dgm:pt modelId="{A6E3F107-8E95-7D48-B86E-721B1D638A49}" type="pres">
      <dgm:prSet presAssocID="{1FA685C0-A5E0-7D4F-90BF-0908ABFB543D}" presName="Accent" presStyleLbl="alignNode1" presStyleIdx="0" presStyleCnt="4"/>
      <dgm:spPr/>
    </dgm:pt>
    <dgm:pt modelId="{D21AF90F-CB74-5541-A5FF-BB3BE645DCFC}" type="pres">
      <dgm:prSet presAssocID="{1FA685C0-A5E0-7D4F-90BF-0908ABFB543D}" presName="Child" presStyleLbl="revTx" presStyleIdx="0" presStyleCnt="4">
        <dgm:presLayoutVars>
          <dgm:chMax val="0"/>
          <dgm:chPref val="0"/>
          <dgm:bulletEnabled val="1"/>
        </dgm:presLayoutVars>
      </dgm:prSet>
      <dgm:spPr/>
    </dgm:pt>
    <dgm:pt modelId="{EEB04F7A-771D-6248-AB9E-2F8356A8F0DE}" type="pres">
      <dgm:prSet presAssocID="{1FA685C0-A5E0-7D4F-90BF-0908ABFB543D}" presName="Parent" presStyleLbl="revTx" presStyleIdx="0" presStyleCnt="4">
        <dgm:presLayoutVars>
          <dgm:chMax val="1"/>
          <dgm:chPref val="1"/>
          <dgm:bulletEnabled val="1"/>
        </dgm:presLayoutVars>
      </dgm:prSet>
      <dgm:spPr/>
    </dgm:pt>
    <dgm:pt modelId="{D9DBF8C9-6CA8-FE49-ABB0-10E288355BB7}" type="pres">
      <dgm:prSet presAssocID="{6AE96D80-1956-9148-BE14-EC99889B4B88}" presName="sibTrans" presStyleCnt="0"/>
      <dgm:spPr/>
    </dgm:pt>
    <dgm:pt modelId="{D4261060-E827-554F-8682-348F5905F105}" type="pres">
      <dgm:prSet presAssocID="{CC32CE83-FBC0-C446-87BA-CF7727F93A24}" presName="composite" presStyleCnt="0"/>
      <dgm:spPr/>
    </dgm:pt>
    <dgm:pt modelId="{29994A72-F1AA-0A49-BCD9-CE6233D9C288}" type="pres">
      <dgm:prSet presAssocID="{CC32CE83-FBC0-C446-87BA-CF7727F93A24}" presName="BackAccent" presStyleLbl="bgShp" presStyleIdx="1" presStyleCnt="4"/>
      <dgm:spPr/>
    </dgm:pt>
    <dgm:pt modelId="{EECD9367-9C3D-024C-90C0-5B7BFEA1324B}" type="pres">
      <dgm:prSet presAssocID="{CC32CE83-FBC0-C446-87BA-CF7727F93A24}" presName="Accent" presStyleLbl="alignNode1" presStyleIdx="1" presStyleCnt="4"/>
      <dgm:spPr/>
    </dgm:pt>
    <dgm:pt modelId="{16357EFD-338B-324E-BF6A-CB7087E4CB79}" type="pres">
      <dgm:prSet presAssocID="{CC32CE83-FBC0-C446-87BA-CF7727F93A24}" presName="Child" presStyleLbl="revTx" presStyleIdx="0" presStyleCnt="4">
        <dgm:presLayoutVars>
          <dgm:chMax val="0"/>
          <dgm:chPref val="0"/>
          <dgm:bulletEnabled val="1"/>
        </dgm:presLayoutVars>
      </dgm:prSet>
      <dgm:spPr/>
    </dgm:pt>
    <dgm:pt modelId="{4B90658E-A05E-7447-8B33-C8506D13D041}" type="pres">
      <dgm:prSet presAssocID="{CC32CE83-FBC0-C446-87BA-CF7727F93A24}" presName="Parent" presStyleLbl="revTx" presStyleIdx="1" presStyleCnt="4">
        <dgm:presLayoutVars>
          <dgm:chMax val="1"/>
          <dgm:chPref val="1"/>
          <dgm:bulletEnabled val="1"/>
        </dgm:presLayoutVars>
      </dgm:prSet>
      <dgm:spPr/>
    </dgm:pt>
    <dgm:pt modelId="{2BCDEAB2-7ED6-0A46-B24B-EAEC40050F43}" type="pres">
      <dgm:prSet presAssocID="{E38D9765-BD09-154E-8D54-065CBD7C5B13}" presName="sibTrans" presStyleCnt="0"/>
      <dgm:spPr/>
    </dgm:pt>
    <dgm:pt modelId="{C25AC0DB-A685-FA46-A957-77FC6C3DDA85}" type="pres">
      <dgm:prSet presAssocID="{45750193-DDD1-3049-AFC7-A754FD44080D}" presName="composite" presStyleCnt="0"/>
      <dgm:spPr/>
    </dgm:pt>
    <dgm:pt modelId="{5DE2E70D-3222-0F41-B3FF-49BB0C30D128}" type="pres">
      <dgm:prSet presAssocID="{45750193-DDD1-3049-AFC7-A754FD44080D}" presName="BackAccent" presStyleLbl="bgShp" presStyleIdx="2" presStyleCnt="4"/>
      <dgm:spPr/>
    </dgm:pt>
    <dgm:pt modelId="{7C9E60C7-A9D6-A94B-AB1C-7A15B7DFB6CF}" type="pres">
      <dgm:prSet presAssocID="{45750193-DDD1-3049-AFC7-A754FD44080D}" presName="Accent" presStyleLbl="alignNode1" presStyleIdx="2" presStyleCnt="4"/>
      <dgm:spPr/>
    </dgm:pt>
    <dgm:pt modelId="{E17DC84E-07A7-A246-AFE8-663A3D82708D}" type="pres">
      <dgm:prSet presAssocID="{45750193-DDD1-3049-AFC7-A754FD44080D}" presName="Child" presStyleLbl="revTx" presStyleIdx="1" presStyleCnt="4">
        <dgm:presLayoutVars>
          <dgm:chMax val="0"/>
          <dgm:chPref val="0"/>
          <dgm:bulletEnabled val="1"/>
        </dgm:presLayoutVars>
      </dgm:prSet>
      <dgm:spPr/>
    </dgm:pt>
    <dgm:pt modelId="{0293481C-77D5-7941-9798-D59C9DFD1E00}" type="pres">
      <dgm:prSet presAssocID="{45750193-DDD1-3049-AFC7-A754FD44080D}" presName="Parent" presStyleLbl="revTx" presStyleIdx="2" presStyleCnt="4">
        <dgm:presLayoutVars>
          <dgm:chMax val="1"/>
          <dgm:chPref val="1"/>
          <dgm:bulletEnabled val="1"/>
        </dgm:presLayoutVars>
      </dgm:prSet>
      <dgm:spPr/>
    </dgm:pt>
    <dgm:pt modelId="{C17D307C-83F7-CC47-87F4-87E34DFF90AD}" type="pres">
      <dgm:prSet presAssocID="{0D820640-4CF0-304A-88EA-328A85E54786}" presName="sibTrans" presStyleCnt="0"/>
      <dgm:spPr/>
    </dgm:pt>
    <dgm:pt modelId="{C636B68C-9271-2545-A437-F0E7D45A1BB0}" type="pres">
      <dgm:prSet presAssocID="{328812AE-DC24-6243-8AD0-FB733953C82D}" presName="composite" presStyleCnt="0"/>
      <dgm:spPr/>
    </dgm:pt>
    <dgm:pt modelId="{0B4A45EE-7185-694E-A79A-30C5BBD4FD88}" type="pres">
      <dgm:prSet presAssocID="{328812AE-DC24-6243-8AD0-FB733953C82D}" presName="BackAccent" presStyleLbl="bgShp" presStyleIdx="3" presStyleCnt="4"/>
      <dgm:spPr/>
    </dgm:pt>
    <dgm:pt modelId="{88A10E4F-4800-B045-976F-FEFE14429582}" type="pres">
      <dgm:prSet presAssocID="{328812AE-DC24-6243-8AD0-FB733953C82D}" presName="Accent" presStyleLbl="alignNode1" presStyleIdx="3" presStyleCnt="4"/>
      <dgm:spPr/>
    </dgm:pt>
    <dgm:pt modelId="{556DB6F5-5AF3-8548-8E35-2D0C2313A55F}" type="pres">
      <dgm:prSet presAssocID="{328812AE-DC24-6243-8AD0-FB733953C82D}" presName="Child" presStyleLbl="revTx" presStyleIdx="2" presStyleCnt="4">
        <dgm:presLayoutVars>
          <dgm:chMax val="0"/>
          <dgm:chPref val="0"/>
          <dgm:bulletEnabled val="1"/>
        </dgm:presLayoutVars>
      </dgm:prSet>
      <dgm:spPr/>
    </dgm:pt>
    <dgm:pt modelId="{7D581451-26BC-014F-9FCA-305B427453FD}" type="pres">
      <dgm:prSet presAssocID="{328812AE-DC24-6243-8AD0-FB733953C82D}" presName="Parent" presStyleLbl="revTx" presStyleIdx="3" presStyleCnt="4">
        <dgm:presLayoutVars>
          <dgm:chMax val="1"/>
          <dgm:chPref val="1"/>
          <dgm:bulletEnabled val="1"/>
        </dgm:presLayoutVars>
      </dgm:prSet>
      <dgm:spPr/>
    </dgm:pt>
  </dgm:ptLst>
  <dgm:cxnLst>
    <dgm:cxn modelId="{878C362B-E568-E540-8FE7-EBC1BB97103D}" type="presOf" srcId="{2D7D910C-35F3-5C4C-958C-3CFA011D97DF}" destId="{41CEC247-F3B3-D24F-A2C8-9161EB0699B9}" srcOrd="0" destOrd="0" presId="urn:microsoft.com/office/officeart/2008/layout/IncreasingCircleProcess"/>
    <dgm:cxn modelId="{FDE2DD2C-D92A-0241-BE32-630AE6692CBD}" type="presOf" srcId="{CC32CE83-FBC0-C446-87BA-CF7727F93A24}" destId="{4B90658E-A05E-7447-8B33-C8506D13D041}" srcOrd="0" destOrd="0" presId="urn:microsoft.com/office/officeart/2008/layout/IncreasingCircleProcess"/>
    <dgm:cxn modelId="{B4DDE957-F28D-2143-B112-3630DF73E001}" srcId="{2D7D910C-35F3-5C4C-958C-3CFA011D97DF}" destId="{1FA685C0-A5E0-7D4F-90BF-0908ABFB543D}" srcOrd="0" destOrd="0" parTransId="{8E92AB18-D46F-D14B-BEDD-9CA88AD78DDF}" sibTransId="{6AE96D80-1956-9148-BE14-EC99889B4B88}"/>
    <dgm:cxn modelId="{7AD0E785-5235-D64C-B51A-F6EFA85AFB08}" srcId="{2D7D910C-35F3-5C4C-958C-3CFA011D97DF}" destId="{45750193-DDD1-3049-AFC7-A754FD44080D}" srcOrd="2" destOrd="0" parTransId="{1D2F5576-59A5-AB45-A45B-A27611748412}" sibTransId="{0D820640-4CF0-304A-88EA-328A85E54786}"/>
    <dgm:cxn modelId="{B838218E-369E-EA48-9F3D-673019420B13}" srcId="{2D7D910C-35F3-5C4C-958C-3CFA011D97DF}" destId="{328812AE-DC24-6243-8AD0-FB733953C82D}" srcOrd="3" destOrd="0" parTransId="{9958D145-0AD8-5B40-8800-3F35E285BC51}" sibTransId="{E973298A-7A18-2B4A-992F-33E8401809CC}"/>
    <dgm:cxn modelId="{D4A86CA3-AF0D-C043-A1F0-BE90F5C186AB}" type="presOf" srcId="{328812AE-DC24-6243-8AD0-FB733953C82D}" destId="{7D581451-26BC-014F-9FCA-305B427453FD}" srcOrd="0" destOrd="0" presId="urn:microsoft.com/office/officeart/2008/layout/IncreasingCircleProcess"/>
    <dgm:cxn modelId="{ACC77DC4-15ED-304C-AF09-19E7CEF2D7A0}" type="presOf" srcId="{45750193-DDD1-3049-AFC7-A754FD44080D}" destId="{0293481C-77D5-7941-9798-D59C9DFD1E00}" srcOrd="0" destOrd="0" presId="urn:microsoft.com/office/officeart/2008/layout/IncreasingCircleProcess"/>
    <dgm:cxn modelId="{60F43CDB-FF14-2445-BB70-18CD1711E64F}" type="presOf" srcId="{1FA685C0-A5E0-7D4F-90BF-0908ABFB543D}" destId="{EEB04F7A-771D-6248-AB9E-2F8356A8F0DE}" srcOrd="0" destOrd="0" presId="urn:microsoft.com/office/officeart/2008/layout/IncreasingCircleProcess"/>
    <dgm:cxn modelId="{6792F1E4-D462-FD4C-999C-3CEEAC102980}" srcId="{2D7D910C-35F3-5C4C-958C-3CFA011D97DF}" destId="{CC32CE83-FBC0-C446-87BA-CF7727F93A24}" srcOrd="1" destOrd="0" parTransId="{B4084DB7-6B23-D041-B55A-10AB1AF71B75}" sibTransId="{E38D9765-BD09-154E-8D54-065CBD7C5B13}"/>
    <dgm:cxn modelId="{80ADDD59-AAA9-C84F-9A74-FC525286A65D}" type="presParOf" srcId="{41CEC247-F3B3-D24F-A2C8-9161EB0699B9}" destId="{28E72D46-980B-A345-8ED7-C784D5B4DF1B}" srcOrd="0" destOrd="0" presId="urn:microsoft.com/office/officeart/2008/layout/IncreasingCircleProcess"/>
    <dgm:cxn modelId="{BA53F652-0D66-8E45-9392-2777EFACD2EB}" type="presParOf" srcId="{28E72D46-980B-A345-8ED7-C784D5B4DF1B}" destId="{740547B5-6521-5F47-A317-EB88BD50D420}" srcOrd="0" destOrd="0" presId="urn:microsoft.com/office/officeart/2008/layout/IncreasingCircleProcess"/>
    <dgm:cxn modelId="{D958B38C-3232-3B4A-BD6E-DDD7CEEA9D15}" type="presParOf" srcId="{28E72D46-980B-A345-8ED7-C784D5B4DF1B}" destId="{A6E3F107-8E95-7D48-B86E-721B1D638A49}" srcOrd="1" destOrd="0" presId="urn:microsoft.com/office/officeart/2008/layout/IncreasingCircleProcess"/>
    <dgm:cxn modelId="{07A4A33F-510D-7343-A97D-F6700D3FE008}" type="presParOf" srcId="{28E72D46-980B-A345-8ED7-C784D5B4DF1B}" destId="{D21AF90F-CB74-5541-A5FF-BB3BE645DCFC}" srcOrd="2" destOrd="0" presId="urn:microsoft.com/office/officeart/2008/layout/IncreasingCircleProcess"/>
    <dgm:cxn modelId="{EAF49181-E811-1045-98C0-284141D6D4D0}" type="presParOf" srcId="{28E72D46-980B-A345-8ED7-C784D5B4DF1B}" destId="{EEB04F7A-771D-6248-AB9E-2F8356A8F0DE}" srcOrd="3" destOrd="0" presId="urn:microsoft.com/office/officeart/2008/layout/IncreasingCircleProcess"/>
    <dgm:cxn modelId="{B8935A78-9B31-2F4D-BAF4-613EC3DE8A6B}" type="presParOf" srcId="{41CEC247-F3B3-D24F-A2C8-9161EB0699B9}" destId="{D9DBF8C9-6CA8-FE49-ABB0-10E288355BB7}" srcOrd="1" destOrd="0" presId="urn:microsoft.com/office/officeart/2008/layout/IncreasingCircleProcess"/>
    <dgm:cxn modelId="{1D101B5C-FC3A-AA47-B367-045F305FB6BD}" type="presParOf" srcId="{41CEC247-F3B3-D24F-A2C8-9161EB0699B9}" destId="{D4261060-E827-554F-8682-348F5905F105}" srcOrd="2" destOrd="0" presId="urn:microsoft.com/office/officeart/2008/layout/IncreasingCircleProcess"/>
    <dgm:cxn modelId="{1E513C82-8C09-4A42-87C9-5C723AB8CE08}" type="presParOf" srcId="{D4261060-E827-554F-8682-348F5905F105}" destId="{29994A72-F1AA-0A49-BCD9-CE6233D9C288}" srcOrd="0" destOrd="0" presId="urn:microsoft.com/office/officeart/2008/layout/IncreasingCircleProcess"/>
    <dgm:cxn modelId="{D33E750A-B6D7-B94D-BC73-1EE9C77B238A}" type="presParOf" srcId="{D4261060-E827-554F-8682-348F5905F105}" destId="{EECD9367-9C3D-024C-90C0-5B7BFEA1324B}" srcOrd="1" destOrd="0" presId="urn:microsoft.com/office/officeart/2008/layout/IncreasingCircleProcess"/>
    <dgm:cxn modelId="{0ED3E208-5FA1-C940-8282-9DDD84119965}" type="presParOf" srcId="{D4261060-E827-554F-8682-348F5905F105}" destId="{16357EFD-338B-324E-BF6A-CB7087E4CB79}" srcOrd="2" destOrd="0" presId="urn:microsoft.com/office/officeart/2008/layout/IncreasingCircleProcess"/>
    <dgm:cxn modelId="{60F115A6-9065-D944-ABCB-8F1E09FBEAA9}" type="presParOf" srcId="{D4261060-E827-554F-8682-348F5905F105}" destId="{4B90658E-A05E-7447-8B33-C8506D13D041}" srcOrd="3" destOrd="0" presId="urn:microsoft.com/office/officeart/2008/layout/IncreasingCircleProcess"/>
    <dgm:cxn modelId="{DDDFE03B-036B-0248-9302-8B52EB9E25C0}" type="presParOf" srcId="{41CEC247-F3B3-D24F-A2C8-9161EB0699B9}" destId="{2BCDEAB2-7ED6-0A46-B24B-EAEC40050F43}" srcOrd="3" destOrd="0" presId="urn:microsoft.com/office/officeart/2008/layout/IncreasingCircleProcess"/>
    <dgm:cxn modelId="{97B83E4E-D08D-9741-A7A3-17A58E23EC51}" type="presParOf" srcId="{41CEC247-F3B3-D24F-A2C8-9161EB0699B9}" destId="{C25AC0DB-A685-FA46-A957-77FC6C3DDA85}" srcOrd="4" destOrd="0" presId="urn:microsoft.com/office/officeart/2008/layout/IncreasingCircleProcess"/>
    <dgm:cxn modelId="{A6D76EF6-EEC0-2F4D-A6A7-B1850C1F9FAF}" type="presParOf" srcId="{C25AC0DB-A685-FA46-A957-77FC6C3DDA85}" destId="{5DE2E70D-3222-0F41-B3FF-49BB0C30D128}" srcOrd="0" destOrd="0" presId="urn:microsoft.com/office/officeart/2008/layout/IncreasingCircleProcess"/>
    <dgm:cxn modelId="{4DD47A1F-06C5-7A41-8A52-76BA66E00C6A}" type="presParOf" srcId="{C25AC0DB-A685-FA46-A957-77FC6C3DDA85}" destId="{7C9E60C7-A9D6-A94B-AB1C-7A15B7DFB6CF}" srcOrd="1" destOrd="0" presId="urn:microsoft.com/office/officeart/2008/layout/IncreasingCircleProcess"/>
    <dgm:cxn modelId="{659FFD63-4431-CF44-B66B-B74FBC2CE054}" type="presParOf" srcId="{C25AC0DB-A685-FA46-A957-77FC6C3DDA85}" destId="{E17DC84E-07A7-A246-AFE8-663A3D82708D}" srcOrd="2" destOrd="0" presId="urn:microsoft.com/office/officeart/2008/layout/IncreasingCircleProcess"/>
    <dgm:cxn modelId="{CD63C475-D6BA-D04E-99D9-568E036EB9D1}" type="presParOf" srcId="{C25AC0DB-A685-FA46-A957-77FC6C3DDA85}" destId="{0293481C-77D5-7941-9798-D59C9DFD1E00}" srcOrd="3" destOrd="0" presId="urn:microsoft.com/office/officeart/2008/layout/IncreasingCircleProcess"/>
    <dgm:cxn modelId="{7FB23898-3D59-5F4A-92FB-D78EB48D81E1}" type="presParOf" srcId="{41CEC247-F3B3-D24F-A2C8-9161EB0699B9}" destId="{C17D307C-83F7-CC47-87F4-87E34DFF90AD}" srcOrd="5" destOrd="0" presId="urn:microsoft.com/office/officeart/2008/layout/IncreasingCircleProcess"/>
    <dgm:cxn modelId="{75A3A6B7-93A1-AD40-89E9-417D3DC37E85}" type="presParOf" srcId="{41CEC247-F3B3-D24F-A2C8-9161EB0699B9}" destId="{C636B68C-9271-2545-A437-F0E7D45A1BB0}" srcOrd="6" destOrd="0" presId="urn:microsoft.com/office/officeart/2008/layout/IncreasingCircleProcess"/>
    <dgm:cxn modelId="{86AC172F-7096-8F4E-981B-5E366E4B04E3}" type="presParOf" srcId="{C636B68C-9271-2545-A437-F0E7D45A1BB0}" destId="{0B4A45EE-7185-694E-A79A-30C5BBD4FD88}" srcOrd="0" destOrd="0" presId="urn:microsoft.com/office/officeart/2008/layout/IncreasingCircleProcess"/>
    <dgm:cxn modelId="{DE146867-204C-F145-8BAB-970DC7584E0D}" type="presParOf" srcId="{C636B68C-9271-2545-A437-F0E7D45A1BB0}" destId="{88A10E4F-4800-B045-976F-FEFE14429582}" srcOrd="1" destOrd="0" presId="urn:microsoft.com/office/officeart/2008/layout/IncreasingCircleProcess"/>
    <dgm:cxn modelId="{F234DDF8-4B4B-DC4F-8CCC-483A9008E614}" type="presParOf" srcId="{C636B68C-9271-2545-A437-F0E7D45A1BB0}" destId="{556DB6F5-5AF3-8548-8E35-2D0C2313A55F}" srcOrd="2" destOrd="0" presId="urn:microsoft.com/office/officeart/2008/layout/IncreasingCircleProcess"/>
    <dgm:cxn modelId="{DE4C4112-AB19-AF43-80E4-2C5A8A708967}" type="presParOf" srcId="{C636B68C-9271-2545-A437-F0E7D45A1BB0}" destId="{7D581451-26BC-014F-9FCA-305B427453FD}" srcOrd="3" destOrd="0" presId="urn:microsoft.com/office/officeart/2008/layout/IncreasingCircle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CE7661-09A5-0948-9215-D6D0B1FC6070}" type="doc">
      <dgm:prSet loTypeId="urn:microsoft.com/office/officeart/2008/layout/HorizontalMultiLevelHierarchy" loCatId="hierarchy" qsTypeId="urn:microsoft.com/office/officeart/2005/8/quickstyle/simple5" qsCatId="simple" csTypeId="urn:microsoft.com/office/officeart/2005/8/colors/accent1_2" csCatId="accent1"/>
      <dgm:spPr/>
      <dgm:t>
        <a:bodyPr/>
        <a:lstStyle/>
        <a:p>
          <a:endParaRPr lang="en-US"/>
        </a:p>
      </dgm:t>
    </dgm:pt>
    <dgm:pt modelId="{D44861CE-BDBA-B244-86B4-BEFCD2CED668}">
      <dgm:prSet custT="1"/>
      <dgm:spPr/>
      <dgm:t>
        <a:bodyPr/>
        <a:lstStyle/>
        <a:p>
          <a:r>
            <a:rPr lang="en-US" sz="3200"/>
            <a:t>Lateral Movement</a:t>
          </a:r>
        </a:p>
      </dgm:t>
    </dgm:pt>
    <dgm:pt modelId="{91C62FF6-2FC8-0E40-AA64-38388180F7A0}" type="parTrans" cxnId="{1A981CAC-FDE5-C145-B1A3-1065F7DFD14C}">
      <dgm:prSet/>
      <dgm:spPr/>
      <dgm:t>
        <a:bodyPr/>
        <a:lstStyle/>
        <a:p>
          <a:endParaRPr lang="en-US"/>
        </a:p>
      </dgm:t>
    </dgm:pt>
    <dgm:pt modelId="{EC4850CB-477B-AF47-BFB4-E3718AEC1367}" type="sibTrans" cxnId="{1A981CAC-FDE5-C145-B1A3-1065F7DFD14C}">
      <dgm:prSet/>
      <dgm:spPr/>
      <dgm:t>
        <a:bodyPr/>
        <a:lstStyle/>
        <a:p>
          <a:endParaRPr lang="en-US"/>
        </a:p>
      </dgm:t>
    </dgm:pt>
    <dgm:pt modelId="{DBA362D5-7153-B647-996A-C104CF437B45}">
      <dgm:prSet/>
      <dgm:spPr/>
      <dgm:t>
        <a:bodyPr/>
        <a:lstStyle/>
        <a:p>
          <a:r>
            <a:rPr lang="en-US"/>
            <a:t>Discovery</a:t>
          </a:r>
        </a:p>
      </dgm:t>
    </dgm:pt>
    <dgm:pt modelId="{2AD3F822-51AD-2846-8686-45303047A7F1}" type="parTrans" cxnId="{19CBA34D-542B-A040-B61A-2196A9844CBD}">
      <dgm:prSet/>
      <dgm:spPr/>
      <dgm:t>
        <a:bodyPr/>
        <a:lstStyle/>
        <a:p>
          <a:endParaRPr lang="en-US"/>
        </a:p>
      </dgm:t>
    </dgm:pt>
    <dgm:pt modelId="{C464F747-0A74-A94D-8E80-0B6187EA61A6}" type="sibTrans" cxnId="{19CBA34D-542B-A040-B61A-2196A9844CBD}">
      <dgm:prSet/>
      <dgm:spPr/>
      <dgm:t>
        <a:bodyPr/>
        <a:lstStyle/>
        <a:p>
          <a:endParaRPr lang="en-US"/>
        </a:p>
      </dgm:t>
    </dgm:pt>
    <dgm:pt modelId="{E2B2534E-40CD-6243-BB66-260A0C1C69AA}">
      <dgm:prSet/>
      <dgm:spPr/>
      <dgm:t>
        <a:bodyPr/>
        <a:lstStyle/>
        <a:p>
          <a:r>
            <a:rPr lang="en-US" dirty="0"/>
            <a:t>Credential Access</a:t>
          </a:r>
        </a:p>
      </dgm:t>
    </dgm:pt>
    <dgm:pt modelId="{2C844297-073F-3B4F-94CF-F853DA8A906A}" type="parTrans" cxnId="{A066B364-3D6A-C244-8EE6-CF92143FE5FB}">
      <dgm:prSet/>
      <dgm:spPr/>
      <dgm:t>
        <a:bodyPr/>
        <a:lstStyle/>
        <a:p>
          <a:endParaRPr lang="en-US"/>
        </a:p>
      </dgm:t>
    </dgm:pt>
    <dgm:pt modelId="{5D9DD160-1419-6642-BB82-EB3B4FA1D1D6}" type="sibTrans" cxnId="{A066B364-3D6A-C244-8EE6-CF92143FE5FB}">
      <dgm:prSet/>
      <dgm:spPr/>
      <dgm:t>
        <a:bodyPr/>
        <a:lstStyle/>
        <a:p>
          <a:endParaRPr lang="en-US"/>
        </a:p>
      </dgm:t>
    </dgm:pt>
    <dgm:pt modelId="{CF4CED54-106E-1D4A-AD36-89F4D8F0CBB3}" type="pres">
      <dgm:prSet presAssocID="{D6CE7661-09A5-0948-9215-D6D0B1FC6070}" presName="Name0" presStyleCnt="0">
        <dgm:presLayoutVars>
          <dgm:chPref val="1"/>
          <dgm:dir/>
          <dgm:animOne val="branch"/>
          <dgm:animLvl val="lvl"/>
          <dgm:resizeHandles val="exact"/>
        </dgm:presLayoutVars>
      </dgm:prSet>
      <dgm:spPr/>
    </dgm:pt>
    <dgm:pt modelId="{5C45251B-CA77-A34A-A5AF-A0BDFEC12EBD}" type="pres">
      <dgm:prSet presAssocID="{D44861CE-BDBA-B244-86B4-BEFCD2CED668}" presName="root1" presStyleCnt="0"/>
      <dgm:spPr/>
    </dgm:pt>
    <dgm:pt modelId="{AFEA3E14-2B60-3446-9094-411466820B61}" type="pres">
      <dgm:prSet presAssocID="{D44861CE-BDBA-B244-86B4-BEFCD2CED668}" presName="LevelOneTextNode" presStyleLbl="node0" presStyleIdx="0" presStyleCnt="1">
        <dgm:presLayoutVars>
          <dgm:chPref val="3"/>
        </dgm:presLayoutVars>
      </dgm:prSet>
      <dgm:spPr/>
    </dgm:pt>
    <dgm:pt modelId="{70E733C6-4B4C-C94B-B3B0-B904FD6DD0CB}" type="pres">
      <dgm:prSet presAssocID="{D44861CE-BDBA-B244-86B4-BEFCD2CED668}" presName="level2hierChild" presStyleCnt="0"/>
      <dgm:spPr/>
    </dgm:pt>
    <dgm:pt modelId="{16F6E8BE-BE90-A548-90C1-C230D6E48EDA}" type="pres">
      <dgm:prSet presAssocID="{2AD3F822-51AD-2846-8686-45303047A7F1}" presName="conn2-1" presStyleLbl="parChTrans1D2" presStyleIdx="0" presStyleCnt="2"/>
      <dgm:spPr/>
    </dgm:pt>
    <dgm:pt modelId="{2B1CE212-92FB-3846-B12C-F2C243B35E6C}" type="pres">
      <dgm:prSet presAssocID="{2AD3F822-51AD-2846-8686-45303047A7F1}" presName="connTx" presStyleLbl="parChTrans1D2" presStyleIdx="0" presStyleCnt="2"/>
      <dgm:spPr/>
    </dgm:pt>
    <dgm:pt modelId="{34E94CA6-7CB0-5448-8943-807A12DAD006}" type="pres">
      <dgm:prSet presAssocID="{DBA362D5-7153-B647-996A-C104CF437B45}" presName="root2" presStyleCnt="0"/>
      <dgm:spPr/>
    </dgm:pt>
    <dgm:pt modelId="{332C4985-B3B7-D142-8141-CE8CEA461DCE}" type="pres">
      <dgm:prSet presAssocID="{DBA362D5-7153-B647-996A-C104CF437B45}" presName="LevelTwoTextNode" presStyleLbl="node2" presStyleIdx="0" presStyleCnt="2">
        <dgm:presLayoutVars>
          <dgm:chPref val="3"/>
        </dgm:presLayoutVars>
      </dgm:prSet>
      <dgm:spPr/>
    </dgm:pt>
    <dgm:pt modelId="{4C145CC0-303C-7D47-AA1D-46C10ED1344C}" type="pres">
      <dgm:prSet presAssocID="{DBA362D5-7153-B647-996A-C104CF437B45}" presName="level3hierChild" presStyleCnt="0"/>
      <dgm:spPr/>
    </dgm:pt>
    <dgm:pt modelId="{832DE465-C6F0-984B-A6AC-311DDFCE5186}" type="pres">
      <dgm:prSet presAssocID="{2C844297-073F-3B4F-94CF-F853DA8A906A}" presName="conn2-1" presStyleLbl="parChTrans1D2" presStyleIdx="1" presStyleCnt="2"/>
      <dgm:spPr/>
    </dgm:pt>
    <dgm:pt modelId="{A3E47E66-2A47-444E-AAC3-4D4410467C3E}" type="pres">
      <dgm:prSet presAssocID="{2C844297-073F-3B4F-94CF-F853DA8A906A}" presName="connTx" presStyleLbl="parChTrans1D2" presStyleIdx="1" presStyleCnt="2"/>
      <dgm:spPr/>
    </dgm:pt>
    <dgm:pt modelId="{C50143D7-00BD-E043-99A5-297ADE7BE116}" type="pres">
      <dgm:prSet presAssocID="{E2B2534E-40CD-6243-BB66-260A0C1C69AA}" presName="root2" presStyleCnt="0"/>
      <dgm:spPr/>
    </dgm:pt>
    <dgm:pt modelId="{4DD409AA-87E7-EF43-8A8D-B8D8F644A0B1}" type="pres">
      <dgm:prSet presAssocID="{E2B2534E-40CD-6243-BB66-260A0C1C69AA}" presName="LevelTwoTextNode" presStyleLbl="node2" presStyleIdx="1" presStyleCnt="2">
        <dgm:presLayoutVars>
          <dgm:chPref val="3"/>
        </dgm:presLayoutVars>
      </dgm:prSet>
      <dgm:spPr/>
    </dgm:pt>
    <dgm:pt modelId="{97C08EA6-CC07-F247-B14D-EF0E8D613F36}" type="pres">
      <dgm:prSet presAssocID="{E2B2534E-40CD-6243-BB66-260A0C1C69AA}" presName="level3hierChild" presStyleCnt="0"/>
      <dgm:spPr/>
    </dgm:pt>
  </dgm:ptLst>
  <dgm:cxnLst>
    <dgm:cxn modelId="{4E20D41D-7544-EA4A-83C0-E425F3EEB7E1}" type="presOf" srcId="{D44861CE-BDBA-B244-86B4-BEFCD2CED668}" destId="{AFEA3E14-2B60-3446-9094-411466820B61}" srcOrd="0" destOrd="0" presId="urn:microsoft.com/office/officeart/2008/layout/HorizontalMultiLevelHierarchy"/>
    <dgm:cxn modelId="{58A06229-C1B7-C64A-A8F4-C3C8491C04DE}" type="presOf" srcId="{2C844297-073F-3B4F-94CF-F853DA8A906A}" destId="{A3E47E66-2A47-444E-AAC3-4D4410467C3E}" srcOrd="1" destOrd="0" presId="urn:microsoft.com/office/officeart/2008/layout/HorizontalMultiLevelHierarchy"/>
    <dgm:cxn modelId="{19CBA34D-542B-A040-B61A-2196A9844CBD}" srcId="{D44861CE-BDBA-B244-86B4-BEFCD2CED668}" destId="{DBA362D5-7153-B647-996A-C104CF437B45}" srcOrd="0" destOrd="0" parTransId="{2AD3F822-51AD-2846-8686-45303047A7F1}" sibTransId="{C464F747-0A74-A94D-8E80-0B6187EA61A6}"/>
    <dgm:cxn modelId="{A066B364-3D6A-C244-8EE6-CF92143FE5FB}" srcId="{D44861CE-BDBA-B244-86B4-BEFCD2CED668}" destId="{E2B2534E-40CD-6243-BB66-260A0C1C69AA}" srcOrd="1" destOrd="0" parTransId="{2C844297-073F-3B4F-94CF-F853DA8A906A}" sibTransId="{5D9DD160-1419-6642-BB82-EB3B4FA1D1D6}"/>
    <dgm:cxn modelId="{C08FA3A3-D1E4-B54A-A39E-013ED14B7DDA}" type="presOf" srcId="{2C844297-073F-3B4F-94CF-F853DA8A906A}" destId="{832DE465-C6F0-984B-A6AC-311DDFCE5186}" srcOrd="0" destOrd="0" presId="urn:microsoft.com/office/officeart/2008/layout/HorizontalMultiLevelHierarchy"/>
    <dgm:cxn modelId="{373632A6-6848-8D4F-8A6B-DF1B4C3BF6CE}" type="presOf" srcId="{2AD3F822-51AD-2846-8686-45303047A7F1}" destId="{2B1CE212-92FB-3846-B12C-F2C243B35E6C}" srcOrd="1" destOrd="0" presId="urn:microsoft.com/office/officeart/2008/layout/HorizontalMultiLevelHierarchy"/>
    <dgm:cxn modelId="{BA01A7A6-0EC3-3B48-950D-DBC6276D215E}" type="presOf" srcId="{D6CE7661-09A5-0948-9215-D6D0B1FC6070}" destId="{CF4CED54-106E-1D4A-AD36-89F4D8F0CBB3}" srcOrd="0" destOrd="0" presId="urn:microsoft.com/office/officeart/2008/layout/HorizontalMultiLevelHierarchy"/>
    <dgm:cxn modelId="{1A981CAC-FDE5-C145-B1A3-1065F7DFD14C}" srcId="{D6CE7661-09A5-0948-9215-D6D0B1FC6070}" destId="{D44861CE-BDBA-B244-86B4-BEFCD2CED668}" srcOrd="0" destOrd="0" parTransId="{91C62FF6-2FC8-0E40-AA64-38388180F7A0}" sibTransId="{EC4850CB-477B-AF47-BFB4-E3718AEC1367}"/>
    <dgm:cxn modelId="{AB3FBCAE-F831-0A47-AAEF-AF65897950A6}" type="presOf" srcId="{2AD3F822-51AD-2846-8686-45303047A7F1}" destId="{16F6E8BE-BE90-A548-90C1-C230D6E48EDA}" srcOrd="0" destOrd="0" presId="urn:microsoft.com/office/officeart/2008/layout/HorizontalMultiLevelHierarchy"/>
    <dgm:cxn modelId="{B4ED26B4-163A-2F45-BBF0-72DF6F106628}" type="presOf" srcId="{DBA362D5-7153-B647-996A-C104CF437B45}" destId="{332C4985-B3B7-D142-8141-CE8CEA461DCE}" srcOrd="0" destOrd="0" presId="urn:microsoft.com/office/officeart/2008/layout/HorizontalMultiLevelHierarchy"/>
    <dgm:cxn modelId="{C21CB5ED-47FC-254D-B1F6-645F554367AD}" type="presOf" srcId="{E2B2534E-40CD-6243-BB66-260A0C1C69AA}" destId="{4DD409AA-87E7-EF43-8A8D-B8D8F644A0B1}" srcOrd="0" destOrd="0" presId="urn:microsoft.com/office/officeart/2008/layout/HorizontalMultiLevelHierarchy"/>
    <dgm:cxn modelId="{EE767C09-AF24-B44F-8F0C-A9366B895225}" type="presParOf" srcId="{CF4CED54-106E-1D4A-AD36-89F4D8F0CBB3}" destId="{5C45251B-CA77-A34A-A5AF-A0BDFEC12EBD}" srcOrd="0" destOrd="0" presId="urn:microsoft.com/office/officeart/2008/layout/HorizontalMultiLevelHierarchy"/>
    <dgm:cxn modelId="{8F2FBB3E-EE04-E149-9E25-A8507CC58BE2}" type="presParOf" srcId="{5C45251B-CA77-A34A-A5AF-A0BDFEC12EBD}" destId="{AFEA3E14-2B60-3446-9094-411466820B61}" srcOrd="0" destOrd="0" presId="urn:microsoft.com/office/officeart/2008/layout/HorizontalMultiLevelHierarchy"/>
    <dgm:cxn modelId="{F140096D-D5BA-774C-9420-78DA082BF089}" type="presParOf" srcId="{5C45251B-CA77-A34A-A5AF-A0BDFEC12EBD}" destId="{70E733C6-4B4C-C94B-B3B0-B904FD6DD0CB}" srcOrd="1" destOrd="0" presId="urn:microsoft.com/office/officeart/2008/layout/HorizontalMultiLevelHierarchy"/>
    <dgm:cxn modelId="{A7AD4443-D64E-2D47-AABE-BBA0AF2B3C51}" type="presParOf" srcId="{70E733C6-4B4C-C94B-B3B0-B904FD6DD0CB}" destId="{16F6E8BE-BE90-A548-90C1-C230D6E48EDA}" srcOrd="0" destOrd="0" presId="urn:microsoft.com/office/officeart/2008/layout/HorizontalMultiLevelHierarchy"/>
    <dgm:cxn modelId="{C8E1A665-D3CD-7F4A-8ED6-DAAFFD000950}" type="presParOf" srcId="{16F6E8BE-BE90-A548-90C1-C230D6E48EDA}" destId="{2B1CE212-92FB-3846-B12C-F2C243B35E6C}" srcOrd="0" destOrd="0" presId="urn:microsoft.com/office/officeart/2008/layout/HorizontalMultiLevelHierarchy"/>
    <dgm:cxn modelId="{C8F802C6-8D53-3F49-B7DB-1871E5A1CF6F}" type="presParOf" srcId="{70E733C6-4B4C-C94B-B3B0-B904FD6DD0CB}" destId="{34E94CA6-7CB0-5448-8943-807A12DAD006}" srcOrd="1" destOrd="0" presId="urn:microsoft.com/office/officeart/2008/layout/HorizontalMultiLevelHierarchy"/>
    <dgm:cxn modelId="{21C35682-37CA-CE48-B31C-8C2AA7DEE6AF}" type="presParOf" srcId="{34E94CA6-7CB0-5448-8943-807A12DAD006}" destId="{332C4985-B3B7-D142-8141-CE8CEA461DCE}" srcOrd="0" destOrd="0" presId="urn:microsoft.com/office/officeart/2008/layout/HorizontalMultiLevelHierarchy"/>
    <dgm:cxn modelId="{1E47B05F-0558-BD4A-875D-354FDBCCAB38}" type="presParOf" srcId="{34E94CA6-7CB0-5448-8943-807A12DAD006}" destId="{4C145CC0-303C-7D47-AA1D-46C10ED1344C}" srcOrd="1" destOrd="0" presId="urn:microsoft.com/office/officeart/2008/layout/HorizontalMultiLevelHierarchy"/>
    <dgm:cxn modelId="{74505D50-9DE4-0D4A-9CD2-6657576210C5}" type="presParOf" srcId="{70E733C6-4B4C-C94B-B3B0-B904FD6DD0CB}" destId="{832DE465-C6F0-984B-A6AC-311DDFCE5186}" srcOrd="2" destOrd="0" presId="urn:microsoft.com/office/officeart/2008/layout/HorizontalMultiLevelHierarchy"/>
    <dgm:cxn modelId="{54FC1C26-BE1C-0948-8F08-A46D65BB43AF}" type="presParOf" srcId="{832DE465-C6F0-984B-A6AC-311DDFCE5186}" destId="{A3E47E66-2A47-444E-AAC3-4D4410467C3E}" srcOrd="0" destOrd="0" presId="urn:microsoft.com/office/officeart/2008/layout/HorizontalMultiLevelHierarchy"/>
    <dgm:cxn modelId="{6587E741-4476-4C46-91B5-5E5C11C358B4}" type="presParOf" srcId="{70E733C6-4B4C-C94B-B3B0-B904FD6DD0CB}" destId="{C50143D7-00BD-E043-99A5-297ADE7BE116}" srcOrd="3" destOrd="0" presId="urn:microsoft.com/office/officeart/2008/layout/HorizontalMultiLevelHierarchy"/>
    <dgm:cxn modelId="{F7E039EE-8E6F-BC4F-8F44-4EC0410EBF9C}" type="presParOf" srcId="{C50143D7-00BD-E043-99A5-297ADE7BE116}" destId="{4DD409AA-87E7-EF43-8A8D-B8D8F644A0B1}" srcOrd="0" destOrd="0" presId="urn:microsoft.com/office/officeart/2008/layout/HorizontalMultiLevelHierarchy"/>
    <dgm:cxn modelId="{AF72795C-E855-4141-A184-6D15AF8A7B66}" type="presParOf" srcId="{C50143D7-00BD-E043-99A5-297ADE7BE116}" destId="{97C08EA6-CC07-F247-B14D-EF0E8D613F36}"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601AD4-473F-3544-8A54-709C03E65664}" type="doc">
      <dgm:prSet loTypeId="urn:microsoft.com/office/officeart/2005/8/layout/hProcess4" loCatId="list" qsTypeId="urn:microsoft.com/office/officeart/2005/8/quickstyle/simple5" qsCatId="simple" csTypeId="urn:microsoft.com/office/officeart/2005/8/colors/accent1_2" csCatId="accent1"/>
      <dgm:spPr/>
      <dgm:t>
        <a:bodyPr/>
        <a:lstStyle/>
        <a:p>
          <a:endParaRPr lang="en-US"/>
        </a:p>
      </dgm:t>
    </dgm:pt>
    <dgm:pt modelId="{D23C8BD3-0C1A-3347-9DF9-6BF063D5B1EE}">
      <dgm:prSet/>
      <dgm:spPr/>
      <dgm:t>
        <a:bodyPr/>
        <a:lstStyle/>
        <a:p>
          <a:r>
            <a:rPr lang="en-US"/>
            <a:t>Figure out what is important to protect (know your business)</a:t>
          </a:r>
        </a:p>
      </dgm:t>
    </dgm:pt>
    <dgm:pt modelId="{89B6EBCE-A70C-9E43-8A8F-B31280EBA2ED}" type="parTrans" cxnId="{38DFFE13-574B-F347-85A5-136BC3F9710E}">
      <dgm:prSet/>
      <dgm:spPr/>
      <dgm:t>
        <a:bodyPr/>
        <a:lstStyle/>
        <a:p>
          <a:endParaRPr lang="en-US"/>
        </a:p>
      </dgm:t>
    </dgm:pt>
    <dgm:pt modelId="{70B38F86-6917-F245-ADC3-4F7FB0141B0C}" type="sibTrans" cxnId="{38DFFE13-574B-F347-85A5-136BC3F9710E}">
      <dgm:prSet/>
      <dgm:spPr/>
      <dgm:t>
        <a:bodyPr/>
        <a:lstStyle/>
        <a:p>
          <a:endParaRPr lang="en-US"/>
        </a:p>
      </dgm:t>
    </dgm:pt>
    <dgm:pt modelId="{45DF4F79-9698-414F-8EE1-F0DEEB635DC4}">
      <dgm:prSet/>
      <dgm:spPr/>
      <dgm:t>
        <a:bodyPr/>
        <a:lstStyle/>
        <a:p>
          <a:r>
            <a:rPr lang="en-US"/>
            <a:t>Attacker Objectives</a:t>
          </a:r>
        </a:p>
      </dgm:t>
    </dgm:pt>
    <dgm:pt modelId="{34DE521E-C34A-E246-8F49-F1998888E6EB}" type="parTrans" cxnId="{F1AC3621-6708-374A-A585-199380BC1FC4}">
      <dgm:prSet/>
      <dgm:spPr/>
      <dgm:t>
        <a:bodyPr/>
        <a:lstStyle/>
        <a:p>
          <a:endParaRPr lang="en-US"/>
        </a:p>
      </dgm:t>
    </dgm:pt>
    <dgm:pt modelId="{DC93FCAA-CE9D-B84F-A335-EF48AF5551E4}" type="sibTrans" cxnId="{F1AC3621-6708-374A-A585-199380BC1FC4}">
      <dgm:prSet/>
      <dgm:spPr/>
      <dgm:t>
        <a:bodyPr/>
        <a:lstStyle/>
        <a:p>
          <a:endParaRPr lang="en-US"/>
        </a:p>
      </dgm:t>
    </dgm:pt>
    <dgm:pt modelId="{3B01E20C-B79C-0247-B800-0F7A8DABE285}">
      <dgm:prSet/>
      <dgm:spPr/>
      <dgm:t>
        <a:bodyPr/>
        <a:lstStyle/>
        <a:p>
          <a:r>
            <a:rPr lang="en-US"/>
            <a:t>Identify who is a threat</a:t>
          </a:r>
        </a:p>
      </dgm:t>
    </dgm:pt>
    <dgm:pt modelId="{BE95AB28-06A2-FD4E-A451-B9CCDD246708}" type="parTrans" cxnId="{5EEC642D-F971-414D-A2FD-59481F23BFDD}">
      <dgm:prSet/>
      <dgm:spPr/>
      <dgm:t>
        <a:bodyPr/>
        <a:lstStyle/>
        <a:p>
          <a:endParaRPr lang="en-US"/>
        </a:p>
      </dgm:t>
    </dgm:pt>
    <dgm:pt modelId="{B7E5FB10-F52D-7A4D-B31B-0D95DD170B18}" type="sibTrans" cxnId="{5EEC642D-F971-414D-A2FD-59481F23BFDD}">
      <dgm:prSet/>
      <dgm:spPr/>
      <dgm:t>
        <a:bodyPr/>
        <a:lstStyle/>
        <a:p>
          <a:endParaRPr lang="en-US"/>
        </a:p>
      </dgm:t>
    </dgm:pt>
    <dgm:pt modelId="{A4AAA71D-96E6-2544-AE58-6005A638419F}">
      <dgm:prSet/>
      <dgm:spPr/>
      <dgm:t>
        <a:bodyPr/>
        <a:lstStyle/>
        <a:p>
          <a:r>
            <a:rPr lang="en-US"/>
            <a:t>Adversary Profiling </a:t>
          </a:r>
        </a:p>
      </dgm:t>
    </dgm:pt>
    <dgm:pt modelId="{DE9CE065-1A56-2346-AAB3-379569751AC6}" type="parTrans" cxnId="{DF009A8D-AF1F-FA44-9B3F-7A6284CB1011}">
      <dgm:prSet/>
      <dgm:spPr/>
      <dgm:t>
        <a:bodyPr/>
        <a:lstStyle/>
        <a:p>
          <a:endParaRPr lang="en-US"/>
        </a:p>
      </dgm:t>
    </dgm:pt>
    <dgm:pt modelId="{225FA263-E287-7444-8ED5-A21BEAE00F8D}" type="sibTrans" cxnId="{DF009A8D-AF1F-FA44-9B3F-7A6284CB1011}">
      <dgm:prSet/>
      <dgm:spPr/>
      <dgm:t>
        <a:bodyPr/>
        <a:lstStyle/>
        <a:p>
          <a:endParaRPr lang="en-US"/>
        </a:p>
      </dgm:t>
    </dgm:pt>
    <dgm:pt modelId="{F1354B16-C513-8846-9F15-ACA8493F23D2}">
      <dgm:prSet/>
      <dgm:spPr/>
      <dgm:t>
        <a:bodyPr/>
        <a:lstStyle/>
        <a:p>
          <a:r>
            <a:rPr lang="en-US"/>
            <a:t>Outline the TTPs for these actors and objectives </a:t>
          </a:r>
        </a:p>
      </dgm:t>
    </dgm:pt>
    <dgm:pt modelId="{B35842D9-84B9-3448-9E7E-964BD9F0B0FF}" type="parTrans" cxnId="{D29DDF20-C5E3-3D47-BA65-B12E813C0A64}">
      <dgm:prSet/>
      <dgm:spPr/>
      <dgm:t>
        <a:bodyPr/>
        <a:lstStyle/>
        <a:p>
          <a:endParaRPr lang="en-US"/>
        </a:p>
      </dgm:t>
    </dgm:pt>
    <dgm:pt modelId="{10909374-3AB6-3B40-A23C-14EE0FF5B198}" type="sibTrans" cxnId="{D29DDF20-C5E3-3D47-BA65-B12E813C0A64}">
      <dgm:prSet/>
      <dgm:spPr/>
      <dgm:t>
        <a:bodyPr/>
        <a:lstStyle/>
        <a:p>
          <a:endParaRPr lang="en-US"/>
        </a:p>
      </dgm:t>
    </dgm:pt>
    <dgm:pt modelId="{48481F36-5DC4-2045-BE91-D1E7341333D2}">
      <dgm:prSet/>
      <dgm:spPr/>
      <dgm:t>
        <a:bodyPr/>
        <a:lstStyle/>
        <a:p>
          <a:r>
            <a:rPr lang="en-US"/>
            <a:t>Adversary Methods</a:t>
          </a:r>
        </a:p>
      </dgm:t>
    </dgm:pt>
    <dgm:pt modelId="{BE5FB641-661D-3D4B-8FD8-3B4AF7D4117F}" type="parTrans" cxnId="{88F8279C-4290-704E-B509-8AA9232DBE8A}">
      <dgm:prSet/>
      <dgm:spPr/>
      <dgm:t>
        <a:bodyPr/>
        <a:lstStyle/>
        <a:p>
          <a:endParaRPr lang="en-US"/>
        </a:p>
      </dgm:t>
    </dgm:pt>
    <dgm:pt modelId="{ACE5D87F-09DA-BB4E-8592-14EA526324E1}" type="sibTrans" cxnId="{88F8279C-4290-704E-B509-8AA9232DBE8A}">
      <dgm:prSet/>
      <dgm:spPr/>
      <dgm:t>
        <a:bodyPr/>
        <a:lstStyle/>
        <a:p>
          <a:endParaRPr lang="en-US"/>
        </a:p>
      </dgm:t>
    </dgm:pt>
    <dgm:pt modelId="{41BC99CA-CC87-2D42-8799-7F7C58F2828C}">
      <dgm:prSet/>
      <dgm:spPr/>
      <dgm:t>
        <a:bodyPr/>
        <a:lstStyle/>
        <a:p>
          <a:r>
            <a:rPr lang="en-US"/>
            <a:t>Diagram infrastructure and associated controls</a:t>
          </a:r>
        </a:p>
      </dgm:t>
    </dgm:pt>
    <dgm:pt modelId="{50977A60-2591-5047-B9E2-BFA314BD34AC}" type="parTrans" cxnId="{4324D9A8-1B7F-5345-9A69-3890A903EE0F}">
      <dgm:prSet/>
      <dgm:spPr/>
      <dgm:t>
        <a:bodyPr/>
        <a:lstStyle/>
        <a:p>
          <a:endParaRPr lang="en-US"/>
        </a:p>
      </dgm:t>
    </dgm:pt>
    <dgm:pt modelId="{1ADF00EA-CB5A-CD48-B7E7-5ADFFC9D13F3}" type="sibTrans" cxnId="{4324D9A8-1B7F-5345-9A69-3890A903EE0F}">
      <dgm:prSet/>
      <dgm:spPr/>
      <dgm:t>
        <a:bodyPr/>
        <a:lstStyle/>
        <a:p>
          <a:endParaRPr lang="en-US"/>
        </a:p>
      </dgm:t>
    </dgm:pt>
    <dgm:pt modelId="{99D83CB0-A0CB-CE45-92CB-CFD66CE9F988}">
      <dgm:prSet/>
      <dgm:spPr/>
      <dgm:t>
        <a:bodyPr/>
        <a:lstStyle/>
        <a:p>
          <a:r>
            <a:rPr lang="en-US"/>
            <a:t>Control Mapping </a:t>
          </a:r>
        </a:p>
      </dgm:t>
    </dgm:pt>
    <dgm:pt modelId="{5D37445C-9056-A544-92FD-AA4329991199}" type="parTrans" cxnId="{837C1E34-F140-B940-BD1B-67F95BC7B1E2}">
      <dgm:prSet/>
      <dgm:spPr/>
      <dgm:t>
        <a:bodyPr/>
        <a:lstStyle/>
        <a:p>
          <a:endParaRPr lang="en-US"/>
        </a:p>
      </dgm:t>
    </dgm:pt>
    <dgm:pt modelId="{3BE07B4E-823E-3C4F-B0C4-32DADB898CF4}" type="sibTrans" cxnId="{837C1E34-F140-B940-BD1B-67F95BC7B1E2}">
      <dgm:prSet/>
      <dgm:spPr/>
      <dgm:t>
        <a:bodyPr/>
        <a:lstStyle/>
        <a:p>
          <a:endParaRPr lang="en-US"/>
        </a:p>
      </dgm:t>
    </dgm:pt>
    <dgm:pt modelId="{1E6C25FC-7947-0447-8149-B23C2C9B62E0}">
      <dgm:prSet/>
      <dgm:spPr/>
      <dgm:t>
        <a:bodyPr/>
        <a:lstStyle/>
        <a:p>
          <a:r>
            <a:rPr lang="en-US"/>
            <a:t>Map attack flows, against infrastructure using likely TTPs. </a:t>
          </a:r>
        </a:p>
      </dgm:t>
    </dgm:pt>
    <dgm:pt modelId="{4A1A00AF-1D41-304B-B57B-B617712941B5}" type="parTrans" cxnId="{7D7F0ED9-3CDC-FA4A-B0B5-026D3F351ADB}">
      <dgm:prSet/>
      <dgm:spPr/>
      <dgm:t>
        <a:bodyPr/>
        <a:lstStyle/>
        <a:p>
          <a:endParaRPr lang="en-US"/>
        </a:p>
      </dgm:t>
    </dgm:pt>
    <dgm:pt modelId="{5D38207B-1BBD-364D-B810-1425C729E86C}" type="sibTrans" cxnId="{7D7F0ED9-3CDC-FA4A-B0B5-026D3F351ADB}">
      <dgm:prSet/>
      <dgm:spPr/>
      <dgm:t>
        <a:bodyPr/>
        <a:lstStyle/>
        <a:p>
          <a:endParaRPr lang="en-US"/>
        </a:p>
      </dgm:t>
    </dgm:pt>
    <dgm:pt modelId="{78365784-D260-0942-9B78-7A10BEF66ABF}">
      <dgm:prSet/>
      <dgm:spPr/>
      <dgm:t>
        <a:bodyPr/>
        <a:lstStyle/>
        <a:p>
          <a:r>
            <a:rPr lang="en-US"/>
            <a:t>Attack Flow Mapping  </a:t>
          </a:r>
        </a:p>
      </dgm:t>
    </dgm:pt>
    <dgm:pt modelId="{2FCFEA39-B5C9-5640-BA83-DF800134EE6F}" type="parTrans" cxnId="{8142773A-5C60-D345-A4E2-9FF88CAE88EB}">
      <dgm:prSet/>
      <dgm:spPr/>
      <dgm:t>
        <a:bodyPr/>
        <a:lstStyle/>
        <a:p>
          <a:endParaRPr lang="en-US"/>
        </a:p>
      </dgm:t>
    </dgm:pt>
    <dgm:pt modelId="{1F200D3C-F3E0-5D4E-8023-88E2196517A6}" type="sibTrans" cxnId="{8142773A-5C60-D345-A4E2-9FF88CAE88EB}">
      <dgm:prSet/>
      <dgm:spPr/>
      <dgm:t>
        <a:bodyPr/>
        <a:lstStyle/>
        <a:p>
          <a:endParaRPr lang="en-US"/>
        </a:p>
      </dgm:t>
    </dgm:pt>
    <dgm:pt modelId="{B9895F2A-A71A-9240-8886-728D74C4A4A3}" type="pres">
      <dgm:prSet presAssocID="{69601AD4-473F-3544-8A54-709C03E65664}" presName="Name0" presStyleCnt="0">
        <dgm:presLayoutVars>
          <dgm:dir/>
          <dgm:animLvl val="lvl"/>
          <dgm:resizeHandles val="exact"/>
        </dgm:presLayoutVars>
      </dgm:prSet>
      <dgm:spPr/>
    </dgm:pt>
    <dgm:pt modelId="{D3DE1989-88AA-B248-A548-554857E3B08B}" type="pres">
      <dgm:prSet presAssocID="{69601AD4-473F-3544-8A54-709C03E65664}" presName="tSp" presStyleCnt="0"/>
      <dgm:spPr/>
    </dgm:pt>
    <dgm:pt modelId="{36B4913E-D5BF-6B4A-BADB-EC5C6776DF06}" type="pres">
      <dgm:prSet presAssocID="{69601AD4-473F-3544-8A54-709C03E65664}" presName="bSp" presStyleCnt="0"/>
      <dgm:spPr/>
    </dgm:pt>
    <dgm:pt modelId="{F309939A-9E05-B94C-A447-A3AE277CF188}" type="pres">
      <dgm:prSet presAssocID="{69601AD4-473F-3544-8A54-709C03E65664}" presName="process" presStyleCnt="0"/>
      <dgm:spPr/>
    </dgm:pt>
    <dgm:pt modelId="{95D8AF36-9DE7-A347-B358-F61980F60497}" type="pres">
      <dgm:prSet presAssocID="{D23C8BD3-0C1A-3347-9DF9-6BF063D5B1EE}" presName="composite1" presStyleCnt="0"/>
      <dgm:spPr/>
    </dgm:pt>
    <dgm:pt modelId="{18507CBA-16CA-354C-A866-405869DB8486}" type="pres">
      <dgm:prSet presAssocID="{D23C8BD3-0C1A-3347-9DF9-6BF063D5B1EE}" presName="dummyNode1" presStyleLbl="node1" presStyleIdx="0" presStyleCnt="5"/>
      <dgm:spPr/>
    </dgm:pt>
    <dgm:pt modelId="{A50E9FA3-0CBB-6449-9B29-D117C6730F30}" type="pres">
      <dgm:prSet presAssocID="{D23C8BD3-0C1A-3347-9DF9-6BF063D5B1EE}" presName="childNode1" presStyleLbl="bgAcc1" presStyleIdx="0" presStyleCnt="5">
        <dgm:presLayoutVars>
          <dgm:bulletEnabled val="1"/>
        </dgm:presLayoutVars>
      </dgm:prSet>
      <dgm:spPr/>
    </dgm:pt>
    <dgm:pt modelId="{3FFB4A88-5113-2E40-971F-8551C0FD1F30}" type="pres">
      <dgm:prSet presAssocID="{D23C8BD3-0C1A-3347-9DF9-6BF063D5B1EE}" presName="childNode1tx" presStyleLbl="bgAcc1" presStyleIdx="0" presStyleCnt="5">
        <dgm:presLayoutVars>
          <dgm:bulletEnabled val="1"/>
        </dgm:presLayoutVars>
      </dgm:prSet>
      <dgm:spPr/>
    </dgm:pt>
    <dgm:pt modelId="{6A95C299-3CE9-204F-863A-3C8740A6BC3B}" type="pres">
      <dgm:prSet presAssocID="{D23C8BD3-0C1A-3347-9DF9-6BF063D5B1EE}" presName="parentNode1" presStyleLbl="node1" presStyleIdx="0" presStyleCnt="5">
        <dgm:presLayoutVars>
          <dgm:chMax val="1"/>
          <dgm:bulletEnabled val="1"/>
        </dgm:presLayoutVars>
      </dgm:prSet>
      <dgm:spPr/>
    </dgm:pt>
    <dgm:pt modelId="{344A47A4-D429-BE49-B1AF-EF8BF082A7AD}" type="pres">
      <dgm:prSet presAssocID="{D23C8BD3-0C1A-3347-9DF9-6BF063D5B1EE}" presName="connSite1" presStyleCnt="0"/>
      <dgm:spPr/>
    </dgm:pt>
    <dgm:pt modelId="{84208534-E7FD-D843-B458-F22941C07C4B}" type="pres">
      <dgm:prSet presAssocID="{70B38F86-6917-F245-ADC3-4F7FB0141B0C}" presName="Name9" presStyleLbl="sibTrans2D1" presStyleIdx="0" presStyleCnt="4"/>
      <dgm:spPr/>
    </dgm:pt>
    <dgm:pt modelId="{166046BA-9F64-6B44-97F6-89108DBCDFEE}" type="pres">
      <dgm:prSet presAssocID="{3B01E20C-B79C-0247-B800-0F7A8DABE285}" presName="composite2" presStyleCnt="0"/>
      <dgm:spPr/>
    </dgm:pt>
    <dgm:pt modelId="{63237D10-4983-144A-AE90-D95BD82010F8}" type="pres">
      <dgm:prSet presAssocID="{3B01E20C-B79C-0247-B800-0F7A8DABE285}" presName="dummyNode2" presStyleLbl="node1" presStyleIdx="0" presStyleCnt="5"/>
      <dgm:spPr/>
    </dgm:pt>
    <dgm:pt modelId="{DCC90195-D12C-764C-8B7F-CEB2D30589A5}" type="pres">
      <dgm:prSet presAssocID="{3B01E20C-B79C-0247-B800-0F7A8DABE285}" presName="childNode2" presStyleLbl="bgAcc1" presStyleIdx="1" presStyleCnt="5">
        <dgm:presLayoutVars>
          <dgm:bulletEnabled val="1"/>
        </dgm:presLayoutVars>
      </dgm:prSet>
      <dgm:spPr/>
    </dgm:pt>
    <dgm:pt modelId="{BFED61FC-5F94-5045-9DB3-11A35DC9CE13}" type="pres">
      <dgm:prSet presAssocID="{3B01E20C-B79C-0247-B800-0F7A8DABE285}" presName="childNode2tx" presStyleLbl="bgAcc1" presStyleIdx="1" presStyleCnt="5">
        <dgm:presLayoutVars>
          <dgm:bulletEnabled val="1"/>
        </dgm:presLayoutVars>
      </dgm:prSet>
      <dgm:spPr/>
    </dgm:pt>
    <dgm:pt modelId="{596D610E-4777-AA43-9673-1FA63069CF83}" type="pres">
      <dgm:prSet presAssocID="{3B01E20C-B79C-0247-B800-0F7A8DABE285}" presName="parentNode2" presStyleLbl="node1" presStyleIdx="1" presStyleCnt="5">
        <dgm:presLayoutVars>
          <dgm:chMax val="0"/>
          <dgm:bulletEnabled val="1"/>
        </dgm:presLayoutVars>
      </dgm:prSet>
      <dgm:spPr/>
    </dgm:pt>
    <dgm:pt modelId="{CE09E821-BBAF-6B4D-838B-AA7B3D793C7C}" type="pres">
      <dgm:prSet presAssocID="{3B01E20C-B79C-0247-B800-0F7A8DABE285}" presName="connSite2" presStyleCnt="0"/>
      <dgm:spPr/>
    </dgm:pt>
    <dgm:pt modelId="{F5475783-8248-8149-94B2-9DD09D85E696}" type="pres">
      <dgm:prSet presAssocID="{B7E5FB10-F52D-7A4D-B31B-0D95DD170B18}" presName="Name18" presStyleLbl="sibTrans2D1" presStyleIdx="1" presStyleCnt="4"/>
      <dgm:spPr/>
    </dgm:pt>
    <dgm:pt modelId="{5DDA61B3-E2DF-3D4F-95BF-913BD0955771}" type="pres">
      <dgm:prSet presAssocID="{F1354B16-C513-8846-9F15-ACA8493F23D2}" presName="composite1" presStyleCnt="0"/>
      <dgm:spPr/>
    </dgm:pt>
    <dgm:pt modelId="{10B847D8-63D7-BF4B-8EF4-03C4F6A15F35}" type="pres">
      <dgm:prSet presAssocID="{F1354B16-C513-8846-9F15-ACA8493F23D2}" presName="dummyNode1" presStyleLbl="node1" presStyleIdx="1" presStyleCnt="5"/>
      <dgm:spPr/>
    </dgm:pt>
    <dgm:pt modelId="{FFFD7D8C-447D-1843-A9A0-F4E991ACE0D0}" type="pres">
      <dgm:prSet presAssocID="{F1354B16-C513-8846-9F15-ACA8493F23D2}" presName="childNode1" presStyleLbl="bgAcc1" presStyleIdx="2" presStyleCnt="5">
        <dgm:presLayoutVars>
          <dgm:bulletEnabled val="1"/>
        </dgm:presLayoutVars>
      </dgm:prSet>
      <dgm:spPr/>
    </dgm:pt>
    <dgm:pt modelId="{FE6B8170-72F6-6D4D-99E1-9241852140B9}" type="pres">
      <dgm:prSet presAssocID="{F1354B16-C513-8846-9F15-ACA8493F23D2}" presName="childNode1tx" presStyleLbl="bgAcc1" presStyleIdx="2" presStyleCnt="5">
        <dgm:presLayoutVars>
          <dgm:bulletEnabled val="1"/>
        </dgm:presLayoutVars>
      </dgm:prSet>
      <dgm:spPr/>
    </dgm:pt>
    <dgm:pt modelId="{145E1400-11E2-E74D-8FF8-15FE680BECB0}" type="pres">
      <dgm:prSet presAssocID="{F1354B16-C513-8846-9F15-ACA8493F23D2}" presName="parentNode1" presStyleLbl="node1" presStyleIdx="2" presStyleCnt="5">
        <dgm:presLayoutVars>
          <dgm:chMax val="1"/>
          <dgm:bulletEnabled val="1"/>
        </dgm:presLayoutVars>
      </dgm:prSet>
      <dgm:spPr/>
    </dgm:pt>
    <dgm:pt modelId="{DA1CAE94-68E3-574F-8794-E12814736405}" type="pres">
      <dgm:prSet presAssocID="{F1354B16-C513-8846-9F15-ACA8493F23D2}" presName="connSite1" presStyleCnt="0"/>
      <dgm:spPr/>
    </dgm:pt>
    <dgm:pt modelId="{F2FCD550-A97D-9F4C-A082-8CF93B1E86CD}" type="pres">
      <dgm:prSet presAssocID="{10909374-3AB6-3B40-A23C-14EE0FF5B198}" presName="Name9" presStyleLbl="sibTrans2D1" presStyleIdx="2" presStyleCnt="4"/>
      <dgm:spPr/>
    </dgm:pt>
    <dgm:pt modelId="{023D3AC8-D6CA-074D-9136-228EEB31E5FA}" type="pres">
      <dgm:prSet presAssocID="{41BC99CA-CC87-2D42-8799-7F7C58F2828C}" presName="composite2" presStyleCnt="0"/>
      <dgm:spPr/>
    </dgm:pt>
    <dgm:pt modelId="{6D8DCC74-E102-4747-A0FA-8CA8674CE625}" type="pres">
      <dgm:prSet presAssocID="{41BC99CA-CC87-2D42-8799-7F7C58F2828C}" presName="dummyNode2" presStyleLbl="node1" presStyleIdx="2" presStyleCnt="5"/>
      <dgm:spPr/>
    </dgm:pt>
    <dgm:pt modelId="{0F09E1E5-8D88-A04E-9430-1E589D855BB0}" type="pres">
      <dgm:prSet presAssocID="{41BC99CA-CC87-2D42-8799-7F7C58F2828C}" presName="childNode2" presStyleLbl="bgAcc1" presStyleIdx="3" presStyleCnt="5">
        <dgm:presLayoutVars>
          <dgm:bulletEnabled val="1"/>
        </dgm:presLayoutVars>
      </dgm:prSet>
      <dgm:spPr/>
    </dgm:pt>
    <dgm:pt modelId="{9C07F677-6CFE-4241-96C1-2758695F204E}" type="pres">
      <dgm:prSet presAssocID="{41BC99CA-CC87-2D42-8799-7F7C58F2828C}" presName="childNode2tx" presStyleLbl="bgAcc1" presStyleIdx="3" presStyleCnt="5">
        <dgm:presLayoutVars>
          <dgm:bulletEnabled val="1"/>
        </dgm:presLayoutVars>
      </dgm:prSet>
      <dgm:spPr/>
    </dgm:pt>
    <dgm:pt modelId="{9D1BFFA6-A5F8-0747-8D05-1917D95E199D}" type="pres">
      <dgm:prSet presAssocID="{41BC99CA-CC87-2D42-8799-7F7C58F2828C}" presName="parentNode2" presStyleLbl="node1" presStyleIdx="3" presStyleCnt="5">
        <dgm:presLayoutVars>
          <dgm:chMax val="0"/>
          <dgm:bulletEnabled val="1"/>
        </dgm:presLayoutVars>
      </dgm:prSet>
      <dgm:spPr/>
    </dgm:pt>
    <dgm:pt modelId="{AE6E4D13-D8AF-624A-BC4C-FD57BB9811D8}" type="pres">
      <dgm:prSet presAssocID="{41BC99CA-CC87-2D42-8799-7F7C58F2828C}" presName="connSite2" presStyleCnt="0"/>
      <dgm:spPr/>
    </dgm:pt>
    <dgm:pt modelId="{26788CAF-0B91-D54B-81DD-596B950488C4}" type="pres">
      <dgm:prSet presAssocID="{1ADF00EA-CB5A-CD48-B7E7-5ADFFC9D13F3}" presName="Name18" presStyleLbl="sibTrans2D1" presStyleIdx="3" presStyleCnt="4"/>
      <dgm:spPr/>
    </dgm:pt>
    <dgm:pt modelId="{B2419F87-8F7D-9A40-B768-344FDE27C3B0}" type="pres">
      <dgm:prSet presAssocID="{1E6C25FC-7947-0447-8149-B23C2C9B62E0}" presName="composite1" presStyleCnt="0"/>
      <dgm:spPr/>
    </dgm:pt>
    <dgm:pt modelId="{7B4BB171-EEA5-E947-AB6F-50686C7C880A}" type="pres">
      <dgm:prSet presAssocID="{1E6C25FC-7947-0447-8149-B23C2C9B62E0}" presName="dummyNode1" presStyleLbl="node1" presStyleIdx="3" presStyleCnt="5"/>
      <dgm:spPr/>
    </dgm:pt>
    <dgm:pt modelId="{D7915608-5587-6146-AA09-9B2E26FB63D0}" type="pres">
      <dgm:prSet presAssocID="{1E6C25FC-7947-0447-8149-B23C2C9B62E0}" presName="childNode1" presStyleLbl="bgAcc1" presStyleIdx="4" presStyleCnt="5">
        <dgm:presLayoutVars>
          <dgm:bulletEnabled val="1"/>
        </dgm:presLayoutVars>
      </dgm:prSet>
      <dgm:spPr/>
    </dgm:pt>
    <dgm:pt modelId="{1F34C849-4D9F-E141-8011-CFB4C163C978}" type="pres">
      <dgm:prSet presAssocID="{1E6C25FC-7947-0447-8149-B23C2C9B62E0}" presName="childNode1tx" presStyleLbl="bgAcc1" presStyleIdx="4" presStyleCnt="5">
        <dgm:presLayoutVars>
          <dgm:bulletEnabled val="1"/>
        </dgm:presLayoutVars>
      </dgm:prSet>
      <dgm:spPr/>
    </dgm:pt>
    <dgm:pt modelId="{80AE4583-57AB-5C42-BB7C-1A53235A0EF4}" type="pres">
      <dgm:prSet presAssocID="{1E6C25FC-7947-0447-8149-B23C2C9B62E0}" presName="parentNode1" presStyleLbl="node1" presStyleIdx="4" presStyleCnt="5">
        <dgm:presLayoutVars>
          <dgm:chMax val="1"/>
          <dgm:bulletEnabled val="1"/>
        </dgm:presLayoutVars>
      </dgm:prSet>
      <dgm:spPr/>
    </dgm:pt>
    <dgm:pt modelId="{65AF6001-EF34-0A4C-8F22-EF8631736A13}" type="pres">
      <dgm:prSet presAssocID="{1E6C25FC-7947-0447-8149-B23C2C9B62E0}" presName="connSite1" presStyleCnt="0"/>
      <dgm:spPr/>
    </dgm:pt>
  </dgm:ptLst>
  <dgm:cxnLst>
    <dgm:cxn modelId="{AE60EA00-80C8-5047-8E76-296A57B6A29E}" type="presOf" srcId="{1ADF00EA-CB5A-CD48-B7E7-5ADFFC9D13F3}" destId="{26788CAF-0B91-D54B-81DD-596B950488C4}" srcOrd="0" destOrd="0" presId="urn:microsoft.com/office/officeart/2005/8/layout/hProcess4"/>
    <dgm:cxn modelId="{F9B04A01-B743-D145-ABC5-D10950C43736}" type="presOf" srcId="{B7E5FB10-F52D-7A4D-B31B-0D95DD170B18}" destId="{F5475783-8248-8149-94B2-9DD09D85E696}" srcOrd="0" destOrd="0" presId="urn:microsoft.com/office/officeart/2005/8/layout/hProcess4"/>
    <dgm:cxn modelId="{03C4000A-13F2-EA49-81D7-BC348923369E}" type="presOf" srcId="{41BC99CA-CC87-2D42-8799-7F7C58F2828C}" destId="{9D1BFFA6-A5F8-0747-8D05-1917D95E199D}" srcOrd="0" destOrd="0" presId="urn:microsoft.com/office/officeart/2005/8/layout/hProcess4"/>
    <dgm:cxn modelId="{38DFFE13-574B-F347-85A5-136BC3F9710E}" srcId="{69601AD4-473F-3544-8A54-709C03E65664}" destId="{D23C8BD3-0C1A-3347-9DF9-6BF063D5B1EE}" srcOrd="0" destOrd="0" parTransId="{89B6EBCE-A70C-9E43-8A8F-B31280EBA2ED}" sibTransId="{70B38F86-6917-F245-ADC3-4F7FB0141B0C}"/>
    <dgm:cxn modelId="{D29DDF20-C5E3-3D47-BA65-B12E813C0A64}" srcId="{69601AD4-473F-3544-8A54-709C03E65664}" destId="{F1354B16-C513-8846-9F15-ACA8493F23D2}" srcOrd="2" destOrd="0" parTransId="{B35842D9-84B9-3448-9E7E-964BD9F0B0FF}" sibTransId="{10909374-3AB6-3B40-A23C-14EE0FF5B198}"/>
    <dgm:cxn modelId="{F1AC3621-6708-374A-A585-199380BC1FC4}" srcId="{D23C8BD3-0C1A-3347-9DF9-6BF063D5B1EE}" destId="{45DF4F79-9698-414F-8EE1-F0DEEB635DC4}" srcOrd="0" destOrd="0" parTransId="{34DE521E-C34A-E246-8F49-F1998888E6EB}" sibTransId="{DC93FCAA-CE9D-B84F-A335-EF48AF5551E4}"/>
    <dgm:cxn modelId="{F315A22C-13DB-C54C-9A80-868CB7D619BE}" type="presOf" srcId="{A4AAA71D-96E6-2544-AE58-6005A638419F}" destId="{BFED61FC-5F94-5045-9DB3-11A35DC9CE13}" srcOrd="1" destOrd="0" presId="urn:microsoft.com/office/officeart/2005/8/layout/hProcess4"/>
    <dgm:cxn modelId="{5EEC642D-F971-414D-A2FD-59481F23BFDD}" srcId="{69601AD4-473F-3544-8A54-709C03E65664}" destId="{3B01E20C-B79C-0247-B800-0F7A8DABE285}" srcOrd="1" destOrd="0" parTransId="{BE95AB28-06A2-FD4E-A451-B9CCDD246708}" sibTransId="{B7E5FB10-F52D-7A4D-B31B-0D95DD170B18}"/>
    <dgm:cxn modelId="{837C1E34-F140-B940-BD1B-67F95BC7B1E2}" srcId="{41BC99CA-CC87-2D42-8799-7F7C58F2828C}" destId="{99D83CB0-A0CB-CE45-92CB-CFD66CE9F988}" srcOrd="0" destOrd="0" parTransId="{5D37445C-9056-A544-92FD-AA4329991199}" sibTransId="{3BE07B4E-823E-3C4F-B0C4-32DADB898CF4}"/>
    <dgm:cxn modelId="{C7662939-B990-D44B-87CC-7298D8CFD1D6}" type="presOf" srcId="{3B01E20C-B79C-0247-B800-0F7A8DABE285}" destId="{596D610E-4777-AA43-9673-1FA63069CF83}" srcOrd="0" destOrd="0" presId="urn:microsoft.com/office/officeart/2005/8/layout/hProcess4"/>
    <dgm:cxn modelId="{4CBD133A-9223-3046-A582-E6BF5C1FB97D}" type="presOf" srcId="{70B38F86-6917-F245-ADC3-4F7FB0141B0C}" destId="{84208534-E7FD-D843-B458-F22941C07C4B}" srcOrd="0" destOrd="0" presId="urn:microsoft.com/office/officeart/2005/8/layout/hProcess4"/>
    <dgm:cxn modelId="{8142773A-5C60-D345-A4E2-9FF88CAE88EB}" srcId="{1E6C25FC-7947-0447-8149-B23C2C9B62E0}" destId="{78365784-D260-0942-9B78-7A10BEF66ABF}" srcOrd="0" destOrd="0" parTransId="{2FCFEA39-B5C9-5640-BA83-DF800134EE6F}" sibTransId="{1F200D3C-F3E0-5D4E-8023-88E2196517A6}"/>
    <dgm:cxn modelId="{B33B8A77-3522-824C-8CA9-01E43CB86146}" type="presOf" srcId="{78365784-D260-0942-9B78-7A10BEF66ABF}" destId="{D7915608-5587-6146-AA09-9B2E26FB63D0}" srcOrd="0" destOrd="0" presId="urn:microsoft.com/office/officeart/2005/8/layout/hProcess4"/>
    <dgm:cxn modelId="{E8054880-6732-B343-B071-DA301D076D1B}" type="presOf" srcId="{69601AD4-473F-3544-8A54-709C03E65664}" destId="{B9895F2A-A71A-9240-8886-728D74C4A4A3}" srcOrd="0" destOrd="0" presId="urn:microsoft.com/office/officeart/2005/8/layout/hProcess4"/>
    <dgm:cxn modelId="{58CF6A8C-C8A7-204B-AC8A-F1E27FE6129A}" type="presOf" srcId="{10909374-3AB6-3B40-A23C-14EE0FF5B198}" destId="{F2FCD550-A97D-9F4C-A082-8CF93B1E86CD}" srcOrd="0" destOrd="0" presId="urn:microsoft.com/office/officeart/2005/8/layout/hProcess4"/>
    <dgm:cxn modelId="{DF009A8D-AF1F-FA44-9B3F-7A6284CB1011}" srcId="{3B01E20C-B79C-0247-B800-0F7A8DABE285}" destId="{A4AAA71D-96E6-2544-AE58-6005A638419F}" srcOrd="0" destOrd="0" parTransId="{DE9CE065-1A56-2346-AAB3-379569751AC6}" sibTransId="{225FA263-E287-7444-8ED5-A21BEAE00F8D}"/>
    <dgm:cxn modelId="{05A6C793-1D6D-BF43-8779-F3F2BA8F7EDC}" type="presOf" srcId="{48481F36-5DC4-2045-BE91-D1E7341333D2}" destId="{FFFD7D8C-447D-1843-A9A0-F4E991ACE0D0}" srcOrd="0" destOrd="0" presId="urn:microsoft.com/office/officeart/2005/8/layout/hProcess4"/>
    <dgm:cxn modelId="{AB9A2E96-74CA-0C40-8239-F5DD2F6D9794}" type="presOf" srcId="{D23C8BD3-0C1A-3347-9DF9-6BF063D5B1EE}" destId="{6A95C299-3CE9-204F-863A-3C8740A6BC3B}" srcOrd="0" destOrd="0" presId="urn:microsoft.com/office/officeart/2005/8/layout/hProcess4"/>
    <dgm:cxn modelId="{7DEF1297-EE0E-E94C-88A8-6A131E321640}" type="presOf" srcId="{45DF4F79-9698-414F-8EE1-F0DEEB635DC4}" destId="{3FFB4A88-5113-2E40-971F-8551C0FD1F30}" srcOrd="1" destOrd="0" presId="urn:microsoft.com/office/officeart/2005/8/layout/hProcess4"/>
    <dgm:cxn modelId="{88F8279C-4290-704E-B509-8AA9232DBE8A}" srcId="{F1354B16-C513-8846-9F15-ACA8493F23D2}" destId="{48481F36-5DC4-2045-BE91-D1E7341333D2}" srcOrd="0" destOrd="0" parTransId="{BE5FB641-661D-3D4B-8FD8-3B4AF7D4117F}" sibTransId="{ACE5D87F-09DA-BB4E-8592-14EA526324E1}"/>
    <dgm:cxn modelId="{09CAE09C-4AC7-B349-96FF-8F758BEFBEC6}" type="presOf" srcId="{F1354B16-C513-8846-9F15-ACA8493F23D2}" destId="{145E1400-11E2-E74D-8FF8-15FE680BECB0}" srcOrd="0" destOrd="0" presId="urn:microsoft.com/office/officeart/2005/8/layout/hProcess4"/>
    <dgm:cxn modelId="{4324D9A8-1B7F-5345-9A69-3890A903EE0F}" srcId="{69601AD4-473F-3544-8A54-709C03E65664}" destId="{41BC99CA-CC87-2D42-8799-7F7C58F2828C}" srcOrd="3" destOrd="0" parTransId="{50977A60-2591-5047-B9E2-BFA314BD34AC}" sibTransId="{1ADF00EA-CB5A-CD48-B7E7-5ADFFC9D13F3}"/>
    <dgm:cxn modelId="{D1F184B4-6E67-924B-8B29-6124EAB38770}" type="presOf" srcId="{99D83CB0-A0CB-CE45-92CB-CFD66CE9F988}" destId="{9C07F677-6CFE-4241-96C1-2758695F204E}" srcOrd="1" destOrd="0" presId="urn:microsoft.com/office/officeart/2005/8/layout/hProcess4"/>
    <dgm:cxn modelId="{5116D6B9-CE2A-1347-8D96-0FAC7492062C}" type="presOf" srcId="{99D83CB0-A0CB-CE45-92CB-CFD66CE9F988}" destId="{0F09E1E5-8D88-A04E-9430-1E589D855BB0}" srcOrd="0" destOrd="0" presId="urn:microsoft.com/office/officeart/2005/8/layout/hProcess4"/>
    <dgm:cxn modelId="{C63EEBBC-65A1-4340-BC1D-F55965E3D295}" type="presOf" srcId="{A4AAA71D-96E6-2544-AE58-6005A638419F}" destId="{DCC90195-D12C-764C-8B7F-CEB2D30589A5}" srcOrd="0" destOrd="0" presId="urn:microsoft.com/office/officeart/2005/8/layout/hProcess4"/>
    <dgm:cxn modelId="{B3C8B0C7-0210-1942-BAC7-A86D1F8AEE9B}" type="presOf" srcId="{1E6C25FC-7947-0447-8149-B23C2C9B62E0}" destId="{80AE4583-57AB-5C42-BB7C-1A53235A0EF4}" srcOrd="0" destOrd="0" presId="urn:microsoft.com/office/officeart/2005/8/layout/hProcess4"/>
    <dgm:cxn modelId="{FBC18CD7-D88D-774E-820E-9EC444AD6CEE}" type="presOf" srcId="{48481F36-5DC4-2045-BE91-D1E7341333D2}" destId="{FE6B8170-72F6-6D4D-99E1-9241852140B9}" srcOrd="1" destOrd="0" presId="urn:microsoft.com/office/officeart/2005/8/layout/hProcess4"/>
    <dgm:cxn modelId="{7D7F0ED9-3CDC-FA4A-B0B5-026D3F351ADB}" srcId="{69601AD4-473F-3544-8A54-709C03E65664}" destId="{1E6C25FC-7947-0447-8149-B23C2C9B62E0}" srcOrd="4" destOrd="0" parTransId="{4A1A00AF-1D41-304B-B57B-B617712941B5}" sibTransId="{5D38207B-1BBD-364D-B810-1425C729E86C}"/>
    <dgm:cxn modelId="{2A8793E0-43F9-554B-AE82-3BF4EEA9BC8B}" type="presOf" srcId="{45DF4F79-9698-414F-8EE1-F0DEEB635DC4}" destId="{A50E9FA3-0CBB-6449-9B29-D117C6730F30}" srcOrd="0" destOrd="0" presId="urn:microsoft.com/office/officeart/2005/8/layout/hProcess4"/>
    <dgm:cxn modelId="{6F59D3E4-48DD-CF44-AFC1-7BAF75D51449}" type="presOf" srcId="{78365784-D260-0942-9B78-7A10BEF66ABF}" destId="{1F34C849-4D9F-E141-8011-CFB4C163C978}" srcOrd="1" destOrd="0" presId="urn:microsoft.com/office/officeart/2005/8/layout/hProcess4"/>
    <dgm:cxn modelId="{3A272B92-9CED-114A-870E-2DC503B9A790}" type="presParOf" srcId="{B9895F2A-A71A-9240-8886-728D74C4A4A3}" destId="{D3DE1989-88AA-B248-A548-554857E3B08B}" srcOrd="0" destOrd="0" presId="urn:microsoft.com/office/officeart/2005/8/layout/hProcess4"/>
    <dgm:cxn modelId="{58C0C24D-A7F9-C340-9180-8A5DAF976753}" type="presParOf" srcId="{B9895F2A-A71A-9240-8886-728D74C4A4A3}" destId="{36B4913E-D5BF-6B4A-BADB-EC5C6776DF06}" srcOrd="1" destOrd="0" presId="urn:microsoft.com/office/officeart/2005/8/layout/hProcess4"/>
    <dgm:cxn modelId="{E2C104E6-1CFB-7842-B957-2B9339676DFF}" type="presParOf" srcId="{B9895F2A-A71A-9240-8886-728D74C4A4A3}" destId="{F309939A-9E05-B94C-A447-A3AE277CF188}" srcOrd="2" destOrd="0" presId="urn:microsoft.com/office/officeart/2005/8/layout/hProcess4"/>
    <dgm:cxn modelId="{B1A4C1B0-875A-AF42-9554-6EF3CF2250EC}" type="presParOf" srcId="{F309939A-9E05-B94C-A447-A3AE277CF188}" destId="{95D8AF36-9DE7-A347-B358-F61980F60497}" srcOrd="0" destOrd="0" presId="urn:microsoft.com/office/officeart/2005/8/layout/hProcess4"/>
    <dgm:cxn modelId="{AAE59FA9-4F14-E546-8C0F-57B815A9BFA2}" type="presParOf" srcId="{95D8AF36-9DE7-A347-B358-F61980F60497}" destId="{18507CBA-16CA-354C-A866-405869DB8486}" srcOrd="0" destOrd="0" presId="urn:microsoft.com/office/officeart/2005/8/layout/hProcess4"/>
    <dgm:cxn modelId="{1EE144ED-CBF3-2A42-A8D0-BCCA71829CDF}" type="presParOf" srcId="{95D8AF36-9DE7-A347-B358-F61980F60497}" destId="{A50E9FA3-0CBB-6449-9B29-D117C6730F30}" srcOrd="1" destOrd="0" presId="urn:microsoft.com/office/officeart/2005/8/layout/hProcess4"/>
    <dgm:cxn modelId="{778CA431-1AC0-CB43-B97F-3FCC81E88D16}" type="presParOf" srcId="{95D8AF36-9DE7-A347-B358-F61980F60497}" destId="{3FFB4A88-5113-2E40-971F-8551C0FD1F30}" srcOrd="2" destOrd="0" presId="urn:microsoft.com/office/officeart/2005/8/layout/hProcess4"/>
    <dgm:cxn modelId="{D1310A7B-5D6E-2447-ADBE-EF65ED58ADE2}" type="presParOf" srcId="{95D8AF36-9DE7-A347-B358-F61980F60497}" destId="{6A95C299-3CE9-204F-863A-3C8740A6BC3B}" srcOrd="3" destOrd="0" presId="urn:microsoft.com/office/officeart/2005/8/layout/hProcess4"/>
    <dgm:cxn modelId="{4E6A9CD7-C900-5847-84CB-2A03DAA05155}" type="presParOf" srcId="{95D8AF36-9DE7-A347-B358-F61980F60497}" destId="{344A47A4-D429-BE49-B1AF-EF8BF082A7AD}" srcOrd="4" destOrd="0" presId="urn:microsoft.com/office/officeart/2005/8/layout/hProcess4"/>
    <dgm:cxn modelId="{F7285D08-3E87-A04A-BAE9-59E3CE7CAA52}" type="presParOf" srcId="{F309939A-9E05-B94C-A447-A3AE277CF188}" destId="{84208534-E7FD-D843-B458-F22941C07C4B}" srcOrd="1" destOrd="0" presId="urn:microsoft.com/office/officeart/2005/8/layout/hProcess4"/>
    <dgm:cxn modelId="{977C65E4-241E-6A4C-9E66-1CD9BDB876B9}" type="presParOf" srcId="{F309939A-9E05-B94C-A447-A3AE277CF188}" destId="{166046BA-9F64-6B44-97F6-89108DBCDFEE}" srcOrd="2" destOrd="0" presId="urn:microsoft.com/office/officeart/2005/8/layout/hProcess4"/>
    <dgm:cxn modelId="{F8E7D589-7EFD-EA40-8B19-14A04E1FB0B7}" type="presParOf" srcId="{166046BA-9F64-6B44-97F6-89108DBCDFEE}" destId="{63237D10-4983-144A-AE90-D95BD82010F8}" srcOrd="0" destOrd="0" presId="urn:microsoft.com/office/officeart/2005/8/layout/hProcess4"/>
    <dgm:cxn modelId="{99308B69-73DE-AC4D-AE61-A3ED3FC65D3D}" type="presParOf" srcId="{166046BA-9F64-6B44-97F6-89108DBCDFEE}" destId="{DCC90195-D12C-764C-8B7F-CEB2D30589A5}" srcOrd="1" destOrd="0" presId="urn:microsoft.com/office/officeart/2005/8/layout/hProcess4"/>
    <dgm:cxn modelId="{1018C5E2-4D48-D04E-9117-2B81BB930D0D}" type="presParOf" srcId="{166046BA-9F64-6B44-97F6-89108DBCDFEE}" destId="{BFED61FC-5F94-5045-9DB3-11A35DC9CE13}" srcOrd="2" destOrd="0" presId="urn:microsoft.com/office/officeart/2005/8/layout/hProcess4"/>
    <dgm:cxn modelId="{89CAA112-393C-F440-BE37-F60DB311CC22}" type="presParOf" srcId="{166046BA-9F64-6B44-97F6-89108DBCDFEE}" destId="{596D610E-4777-AA43-9673-1FA63069CF83}" srcOrd="3" destOrd="0" presId="urn:microsoft.com/office/officeart/2005/8/layout/hProcess4"/>
    <dgm:cxn modelId="{998FEBF3-496E-6B47-8D84-727C13BE88E4}" type="presParOf" srcId="{166046BA-9F64-6B44-97F6-89108DBCDFEE}" destId="{CE09E821-BBAF-6B4D-838B-AA7B3D793C7C}" srcOrd="4" destOrd="0" presId="urn:microsoft.com/office/officeart/2005/8/layout/hProcess4"/>
    <dgm:cxn modelId="{AFD1D78B-5DEC-E44A-86D5-49D9682BDC48}" type="presParOf" srcId="{F309939A-9E05-B94C-A447-A3AE277CF188}" destId="{F5475783-8248-8149-94B2-9DD09D85E696}" srcOrd="3" destOrd="0" presId="urn:microsoft.com/office/officeart/2005/8/layout/hProcess4"/>
    <dgm:cxn modelId="{A01A7364-DFE9-9A44-A141-2C386C6D2FC3}" type="presParOf" srcId="{F309939A-9E05-B94C-A447-A3AE277CF188}" destId="{5DDA61B3-E2DF-3D4F-95BF-913BD0955771}" srcOrd="4" destOrd="0" presId="urn:microsoft.com/office/officeart/2005/8/layout/hProcess4"/>
    <dgm:cxn modelId="{612C9472-C752-F24D-8660-F156E71E73D9}" type="presParOf" srcId="{5DDA61B3-E2DF-3D4F-95BF-913BD0955771}" destId="{10B847D8-63D7-BF4B-8EF4-03C4F6A15F35}" srcOrd="0" destOrd="0" presId="urn:microsoft.com/office/officeart/2005/8/layout/hProcess4"/>
    <dgm:cxn modelId="{E5C3883A-A2CC-8C4D-A801-2B5F714552D3}" type="presParOf" srcId="{5DDA61B3-E2DF-3D4F-95BF-913BD0955771}" destId="{FFFD7D8C-447D-1843-A9A0-F4E991ACE0D0}" srcOrd="1" destOrd="0" presId="urn:microsoft.com/office/officeart/2005/8/layout/hProcess4"/>
    <dgm:cxn modelId="{1B8E2EAE-2ADF-5A49-815A-0F8D70FF1AF7}" type="presParOf" srcId="{5DDA61B3-E2DF-3D4F-95BF-913BD0955771}" destId="{FE6B8170-72F6-6D4D-99E1-9241852140B9}" srcOrd="2" destOrd="0" presId="urn:microsoft.com/office/officeart/2005/8/layout/hProcess4"/>
    <dgm:cxn modelId="{541602A1-909B-7847-BA9C-00D18748B8DA}" type="presParOf" srcId="{5DDA61B3-E2DF-3D4F-95BF-913BD0955771}" destId="{145E1400-11E2-E74D-8FF8-15FE680BECB0}" srcOrd="3" destOrd="0" presId="urn:microsoft.com/office/officeart/2005/8/layout/hProcess4"/>
    <dgm:cxn modelId="{818803D8-1473-3C40-8A7A-6FCD2E81717A}" type="presParOf" srcId="{5DDA61B3-E2DF-3D4F-95BF-913BD0955771}" destId="{DA1CAE94-68E3-574F-8794-E12814736405}" srcOrd="4" destOrd="0" presId="urn:microsoft.com/office/officeart/2005/8/layout/hProcess4"/>
    <dgm:cxn modelId="{D21D0A82-5583-C44B-AD17-DAEAE89F2916}" type="presParOf" srcId="{F309939A-9E05-B94C-A447-A3AE277CF188}" destId="{F2FCD550-A97D-9F4C-A082-8CF93B1E86CD}" srcOrd="5" destOrd="0" presId="urn:microsoft.com/office/officeart/2005/8/layout/hProcess4"/>
    <dgm:cxn modelId="{7D50677D-CAFD-C84F-9141-2D6898828B6F}" type="presParOf" srcId="{F309939A-9E05-B94C-A447-A3AE277CF188}" destId="{023D3AC8-D6CA-074D-9136-228EEB31E5FA}" srcOrd="6" destOrd="0" presId="urn:microsoft.com/office/officeart/2005/8/layout/hProcess4"/>
    <dgm:cxn modelId="{16BA9851-12D8-CD46-A7B8-842BF9A8EE16}" type="presParOf" srcId="{023D3AC8-D6CA-074D-9136-228EEB31E5FA}" destId="{6D8DCC74-E102-4747-A0FA-8CA8674CE625}" srcOrd="0" destOrd="0" presId="urn:microsoft.com/office/officeart/2005/8/layout/hProcess4"/>
    <dgm:cxn modelId="{97CF82DD-9818-044E-A687-D747DA0ABCDA}" type="presParOf" srcId="{023D3AC8-D6CA-074D-9136-228EEB31E5FA}" destId="{0F09E1E5-8D88-A04E-9430-1E589D855BB0}" srcOrd="1" destOrd="0" presId="urn:microsoft.com/office/officeart/2005/8/layout/hProcess4"/>
    <dgm:cxn modelId="{87308ED1-C202-A645-B005-452D16427250}" type="presParOf" srcId="{023D3AC8-D6CA-074D-9136-228EEB31E5FA}" destId="{9C07F677-6CFE-4241-96C1-2758695F204E}" srcOrd="2" destOrd="0" presId="urn:microsoft.com/office/officeart/2005/8/layout/hProcess4"/>
    <dgm:cxn modelId="{ECB061C7-249D-664F-860D-551EB32E38B4}" type="presParOf" srcId="{023D3AC8-D6CA-074D-9136-228EEB31E5FA}" destId="{9D1BFFA6-A5F8-0747-8D05-1917D95E199D}" srcOrd="3" destOrd="0" presId="urn:microsoft.com/office/officeart/2005/8/layout/hProcess4"/>
    <dgm:cxn modelId="{DE753093-D91C-3742-B82B-E715612E73C5}" type="presParOf" srcId="{023D3AC8-D6CA-074D-9136-228EEB31E5FA}" destId="{AE6E4D13-D8AF-624A-BC4C-FD57BB9811D8}" srcOrd="4" destOrd="0" presId="urn:microsoft.com/office/officeart/2005/8/layout/hProcess4"/>
    <dgm:cxn modelId="{77B117BD-D2FF-9C49-8D81-A19CC94B80DF}" type="presParOf" srcId="{F309939A-9E05-B94C-A447-A3AE277CF188}" destId="{26788CAF-0B91-D54B-81DD-596B950488C4}" srcOrd="7" destOrd="0" presId="urn:microsoft.com/office/officeart/2005/8/layout/hProcess4"/>
    <dgm:cxn modelId="{21E1E6A2-9E16-8E43-AAC9-69C26B584A23}" type="presParOf" srcId="{F309939A-9E05-B94C-A447-A3AE277CF188}" destId="{B2419F87-8F7D-9A40-B768-344FDE27C3B0}" srcOrd="8" destOrd="0" presId="urn:microsoft.com/office/officeart/2005/8/layout/hProcess4"/>
    <dgm:cxn modelId="{5B6103B0-912F-DB4E-91E3-E8DC1A6B3D6C}" type="presParOf" srcId="{B2419F87-8F7D-9A40-B768-344FDE27C3B0}" destId="{7B4BB171-EEA5-E947-AB6F-50686C7C880A}" srcOrd="0" destOrd="0" presId="urn:microsoft.com/office/officeart/2005/8/layout/hProcess4"/>
    <dgm:cxn modelId="{5008005A-10BB-9246-9AE3-0E19C644E223}" type="presParOf" srcId="{B2419F87-8F7D-9A40-B768-344FDE27C3B0}" destId="{D7915608-5587-6146-AA09-9B2E26FB63D0}" srcOrd="1" destOrd="0" presId="urn:microsoft.com/office/officeart/2005/8/layout/hProcess4"/>
    <dgm:cxn modelId="{3842BE98-A46D-FD43-8B87-C5B6ABCAADDA}" type="presParOf" srcId="{B2419F87-8F7D-9A40-B768-344FDE27C3B0}" destId="{1F34C849-4D9F-E141-8011-CFB4C163C978}" srcOrd="2" destOrd="0" presId="urn:microsoft.com/office/officeart/2005/8/layout/hProcess4"/>
    <dgm:cxn modelId="{82953D8C-D96E-604E-9451-E4F75BF76654}" type="presParOf" srcId="{B2419F87-8F7D-9A40-B768-344FDE27C3B0}" destId="{80AE4583-57AB-5C42-BB7C-1A53235A0EF4}" srcOrd="3" destOrd="0" presId="urn:microsoft.com/office/officeart/2005/8/layout/hProcess4"/>
    <dgm:cxn modelId="{E701E767-93DB-CD40-B5EB-D0EE782307AC}" type="presParOf" srcId="{B2419F87-8F7D-9A40-B768-344FDE27C3B0}" destId="{65AF6001-EF34-0A4C-8F22-EF8631736A1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DAD063-89BD-A247-8EA3-C751EABBF2EA}" type="doc">
      <dgm:prSet loTypeId="urn:microsoft.com/office/officeart/2005/8/layout/hierarchy5" loCatId="relationship" qsTypeId="urn:microsoft.com/office/officeart/2005/8/quickstyle/simple4" qsCatId="simple" csTypeId="urn:microsoft.com/office/officeart/2005/8/colors/accent1_2" csCatId="accent1" phldr="1"/>
      <dgm:spPr/>
      <dgm:t>
        <a:bodyPr/>
        <a:lstStyle/>
        <a:p>
          <a:endParaRPr lang="en-US"/>
        </a:p>
      </dgm:t>
    </dgm:pt>
    <dgm:pt modelId="{EBB28AD3-2A8A-7D43-938B-4B7FF9F48C80}">
      <dgm:prSet custT="1"/>
      <dgm:spPr/>
      <dgm:t>
        <a:bodyPr/>
        <a:lstStyle/>
        <a:p>
          <a:r>
            <a:rPr lang="en-US" sz="1200" dirty="0"/>
            <a:t>Risk Management is where knowledge of Attack, Defense, and Response capabilities all come together to facilitate informed decision-making.  </a:t>
          </a:r>
        </a:p>
      </dgm:t>
    </dgm:pt>
    <dgm:pt modelId="{6EC4C6F7-56B8-2F45-A9B8-D56B6146781B}" type="parTrans" cxnId="{6C14DC3C-E101-3346-B32A-D4DCED521121}">
      <dgm:prSet/>
      <dgm:spPr/>
      <dgm:t>
        <a:bodyPr/>
        <a:lstStyle/>
        <a:p>
          <a:endParaRPr lang="en-US"/>
        </a:p>
      </dgm:t>
    </dgm:pt>
    <dgm:pt modelId="{4AD282A1-9E75-CB40-A58D-3D6811662CAC}" type="sibTrans" cxnId="{6C14DC3C-E101-3346-B32A-D4DCED521121}">
      <dgm:prSet/>
      <dgm:spPr/>
      <dgm:t>
        <a:bodyPr/>
        <a:lstStyle/>
        <a:p>
          <a:endParaRPr lang="en-US"/>
        </a:p>
      </dgm:t>
    </dgm:pt>
    <dgm:pt modelId="{2488B98C-8619-BC40-8BF8-D020F501F462}">
      <dgm:prSet/>
      <dgm:spPr/>
      <dgm:t>
        <a:bodyPr/>
        <a:lstStyle/>
        <a:p>
          <a:r>
            <a:rPr lang="en-US" dirty="0"/>
            <a:t>Adversary Knowledge</a:t>
          </a:r>
        </a:p>
        <a:p>
          <a:r>
            <a:rPr lang="en-US" dirty="0"/>
            <a:t>(CTI + ATT&amp;CK) </a:t>
          </a:r>
        </a:p>
      </dgm:t>
    </dgm:pt>
    <dgm:pt modelId="{BEF336F5-EDBF-A94E-A719-32F94ABB7547}" type="parTrans" cxnId="{645E38AF-4379-614A-A406-0A21B90F0B94}">
      <dgm:prSet/>
      <dgm:spPr/>
      <dgm:t>
        <a:bodyPr/>
        <a:lstStyle/>
        <a:p>
          <a:endParaRPr lang="en-US"/>
        </a:p>
      </dgm:t>
    </dgm:pt>
    <dgm:pt modelId="{52D99FA6-49CA-EE4E-8B8B-B609B8089A3A}" type="sibTrans" cxnId="{645E38AF-4379-614A-A406-0A21B90F0B94}">
      <dgm:prSet/>
      <dgm:spPr/>
      <dgm:t>
        <a:bodyPr/>
        <a:lstStyle/>
        <a:p>
          <a:endParaRPr lang="en-US"/>
        </a:p>
      </dgm:t>
    </dgm:pt>
    <dgm:pt modelId="{178D92EB-9350-D849-9CF7-5C79B84473DB}">
      <dgm:prSet/>
      <dgm:spPr/>
      <dgm:t>
        <a:bodyPr/>
        <a:lstStyle/>
        <a:p>
          <a:r>
            <a:rPr lang="en-US" dirty="0"/>
            <a:t>Control/Posture Knowledge</a:t>
          </a:r>
        </a:p>
        <a:p>
          <a:r>
            <a:rPr lang="en-US" dirty="0"/>
            <a:t>(CIS18, NIST RMF + 800x) </a:t>
          </a:r>
        </a:p>
      </dgm:t>
    </dgm:pt>
    <dgm:pt modelId="{7FB03729-EE8E-B243-90C9-87ABD7E866A0}" type="parTrans" cxnId="{87C30DB9-0E7A-4446-853D-6EC8A0537BDE}">
      <dgm:prSet/>
      <dgm:spPr/>
      <dgm:t>
        <a:bodyPr/>
        <a:lstStyle/>
        <a:p>
          <a:endParaRPr lang="en-US"/>
        </a:p>
      </dgm:t>
    </dgm:pt>
    <dgm:pt modelId="{AB5F462F-D0F0-454C-AE43-73331DA4617E}" type="sibTrans" cxnId="{87C30DB9-0E7A-4446-853D-6EC8A0537BDE}">
      <dgm:prSet/>
      <dgm:spPr/>
      <dgm:t>
        <a:bodyPr/>
        <a:lstStyle/>
        <a:p>
          <a:endParaRPr lang="en-US"/>
        </a:p>
      </dgm:t>
    </dgm:pt>
    <dgm:pt modelId="{8A0082EB-0E71-404E-82D7-1CD2463AFA34}">
      <dgm:prSet/>
      <dgm:spPr/>
      <dgm:t>
        <a:bodyPr/>
        <a:lstStyle/>
        <a:p>
          <a:r>
            <a:rPr lang="en-US" dirty="0"/>
            <a:t>Response Capability</a:t>
          </a:r>
        </a:p>
        <a:p>
          <a:r>
            <a:rPr lang="en-US" dirty="0"/>
            <a:t>(SOC / IR / Forensics)</a:t>
          </a:r>
        </a:p>
      </dgm:t>
    </dgm:pt>
    <dgm:pt modelId="{EB417324-81F8-5A4B-AE07-F78232A9AE54}" type="parTrans" cxnId="{1E98CD34-C755-E04B-8ADE-5C463D930FD5}">
      <dgm:prSet/>
      <dgm:spPr/>
      <dgm:t>
        <a:bodyPr/>
        <a:lstStyle/>
        <a:p>
          <a:endParaRPr lang="en-US"/>
        </a:p>
      </dgm:t>
    </dgm:pt>
    <dgm:pt modelId="{4BA8DBB2-2EBF-1C4E-B06A-5EEDA03451FA}" type="sibTrans" cxnId="{1E98CD34-C755-E04B-8ADE-5C463D930FD5}">
      <dgm:prSet/>
      <dgm:spPr/>
      <dgm:t>
        <a:bodyPr/>
        <a:lstStyle/>
        <a:p>
          <a:endParaRPr lang="en-US"/>
        </a:p>
      </dgm:t>
    </dgm:pt>
    <dgm:pt modelId="{1BD6815E-A59B-1D44-9C5D-B94D8D102B07}" type="pres">
      <dgm:prSet presAssocID="{33DAD063-89BD-A247-8EA3-C751EABBF2EA}" presName="mainComposite" presStyleCnt="0">
        <dgm:presLayoutVars>
          <dgm:chPref val="1"/>
          <dgm:dir/>
          <dgm:animOne val="branch"/>
          <dgm:animLvl val="lvl"/>
          <dgm:resizeHandles val="exact"/>
        </dgm:presLayoutVars>
      </dgm:prSet>
      <dgm:spPr/>
    </dgm:pt>
    <dgm:pt modelId="{1697A4E7-870D-D34A-BAF8-1E005A58E6C8}" type="pres">
      <dgm:prSet presAssocID="{33DAD063-89BD-A247-8EA3-C751EABBF2EA}" presName="hierFlow" presStyleCnt="0"/>
      <dgm:spPr/>
    </dgm:pt>
    <dgm:pt modelId="{AB36184C-AAAA-3C45-A682-D2FEC7CD3654}" type="pres">
      <dgm:prSet presAssocID="{33DAD063-89BD-A247-8EA3-C751EABBF2EA}" presName="hierChild1" presStyleCnt="0">
        <dgm:presLayoutVars>
          <dgm:chPref val="1"/>
          <dgm:animOne val="branch"/>
          <dgm:animLvl val="lvl"/>
        </dgm:presLayoutVars>
      </dgm:prSet>
      <dgm:spPr/>
    </dgm:pt>
    <dgm:pt modelId="{28AAF015-43AC-DA48-8C6B-76B23B0837FA}" type="pres">
      <dgm:prSet presAssocID="{EBB28AD3-2A8A-7D43-938B-4B7FF9F48C80}" presName="Name17" presStyleCnt="0"/>
      <dgm:spPr/>
    </dgm:pt>
    <dgm:pt modelId="{1A0D13D9-AEB3-B143-882D-7B76935BEF47}" type="pres">
      <dgm:prSet presAssocID="{EBB28AD3-2A8A-7D43-938B-4B7FF9F48C80}" presName="level1Shape" presStyleLbl="node0" presStyleIdx="0" presStyleCnt="1">
        <dgm:presLayoutVars>
          <dgm:chPref val="3"/>
        </dgm:presLayoutVars>
      </dgm:prSet>
      <dgm:spPr/>
    </dgm:pt>
    <dgm:pt modelId="{C58FD6F4-D504-3D47-8442-6883536F91EF}" type="pres">
      <dgm:prSet presAssocID="{EBB28AD3-2A8A-7D43-938B-4B7FF9F48C80}" presName="hierChild2" presStyleCnt="0"/>
      <dgm:spPr/>
    </dgm:pt>
    <dgm:pt modelId="{0D935410-FF64-CA42-95F8-F8832AB18C0A}" type="pres">
      <dgm:prSet presAssocID="{BEF336F5-EDBF-A94E-A719-32F94ABB7547}" presName="Name25" presStyleLbl="parChTrans1D2" presStyleIdx="0" presStyleCnt="3"/>
      <dgm:spPr/>
    </dgm:pt>
    <dgm:pt modelId="{5D2C5E25-B88B-8343-8E21-A2916A8A9313}" type="pres">
      <dgm:prSet presAssocID="{BEF336F5-EDBF-A94E-A719-32F94ABB7547}" presName="connTx" presStyleLbl="parChTrans1D2" presStyleIdx="0" presStyleCnt="3"/>
      <dgm:spPr/>
    </dgm:pt>
    <dgm:pt modelId="{6D5247BD-E72C-4141-B7AA-25B1357172A6}" type="pres">
      <dgm:prSet presAssocID="{2488B98C-8619-BC40-8BF8-D020F501F462}" presName="Name30" presStyleCnt="0"/>
      <dgm:spPr/>
    </dgm:pt>
    <dgm:pt modelId="{FF3E975A-22D7-514F-B9A6-2ED5882B8C5D}" type="pres">
      <dgm:prSet presAssocID="{2488B98C-8619-BC40-8BF8-D020F501F462}" presName="level2Shape" presStyleLbl="node2" presStyleIdx="0" presStyleCnt="3"/>
      <dgm:spPr/>
    </dgm:pt>
    <dgm:pt modelId="{3B0C4879-C8AB-B54A-A548-6B991E073EF7}" type="pres">
      <dgm:prSet presAssocID="{2488B98C-8619-BC40-8BF8-D020F501F462}" presName="hierChild3" presStyleCnt="0"/>
      <dgm:spPr/>
    </dgm:pt>
    <dgm:pt modelId="{8B2A8E0A-7982-F848-9570-9ADD3CEC35A1}" type="pres">
      <dgm:prSet presAssocID="{7FB03729-EE8E-B243-90C9-87ABD7E866A0}" presName="Name25" presStyleLbl="parChTrans1D2" presStyleIdx="1" presStyleCnt="3"/>
      <dgm:spPr/>
    </dgm:pt>
    <dgm:pt modelId="{E8A59C66-DB18-294E-A80E-FFE1037162D8}" type="pres">
      <dgm:prSet presAssocID="{7FB03729-EE8E-B243-90C9-87ABD7E866A0}" presName="connTx" presStyleLbl="parChTrans1D2" presStyleIdx="1" presStyleCnt="3"/>
      <dgm:spPr/>
    </dgm:pt>
    <dgm:pt modelId="{6EE8B6F1-FAB9-A048-AC62-FB8CD5A240CE}" type="pres">
      <dgm:prSet presAssocID="{178D92EB-9350-D849-9CF7-5C79B84473DB}" presName="Name30" presStyleCnt="0"/>
      <dgm:spPr/>
    </dgm:pt>
    <dgm:pt modelId="{B3D5D44E-5E65-CC44-95A1-1E5BEEB8D162}" type="pres">
      <dgm:prSet presAssocID="{178D92EB-9350-D849-9CF7-5C79B84473DB}" presName="level2Shape" presStyleLbl="node2" presStyleIdx="1" presStyleCnt="3"/>
      <dgm:spPr/>
    </dgm:pt>
    <dgm:pt modelId="{3EC6FC27-5E29-CF4F-9B29-BC14FFC01B29}" type="pres">
      <dgm:prSet presAssocID="{178D92EB-9350-D849-9CF7-5C79B84473DB}" presName="hierChild3" presStyleCnt="0"/>
      <dgm:spPr/>
    </dgm:pt>
    <dgm:pt modelId="{2B02D17E-867B-304C-9309-FAA24006236D}" type="pres">
      <dgm:prSet presAssocID="{EB417324-81F8-5A4B-AE07-F78232A9AE54}" presName="Name25" presStyleLbl="parChTrans1D2" presStyleIdx="2" presStyleCnt="3"/>
      <dgm:spPr/>
    </dgm:pt>
    <dgm:pt modelId="{3E9CB1B3-D0A1-4E46-9D9C-51CA40BEE2D0}" type="pres">
      <dgm:prSet presAssocID="{EB417324-81F8-5A4B-AE07-F78232A9AE54}" presName="connTx" presStyleLbl="parChTrans1D2" presStyleIdx="2" presStyleCnt="3"/>
      <dgm:spPr/>
    </dgm:pt>
    <dgm:pt modelId="{C5ECB339-F67F-454C-8554-A9EFD9BEA4E0}" type="pres">
      <dgm:prSet presAssocID="{8A0082EB-0E71-404E-82D7-1CD2463AFA34}" presName="Name30" presStyleCnt="0"/>
      <dgm:spPr/>
    </dgm:pt>
    <dgm:pt modelId="{DD48A733-32FF-4A42-9CE5-90C6E7901809}" type="pres">
      <dgm:prSet presAssocID="{8A0082EB-0E71-404E-82D7-1CD2463AFA34}" presName="level2Shape" presStyleLbl="node2" presStyleIdx="2" presStyleCnt="3"/>
      <dgm:spPr/>
    </dgm:pt>
    <dgm:pt modelId="{668BFD02-DA7B-B048-90DB-F5085D7F8161}" type="pres">
      <dgm:prSet presAssocID="{8A0082EB-0E71-404E-82D7-1CD2463AFA34}" presName="hierChild3" presStyleCnt="0"/>
      <dgm:spPr/>
    </dgm:pt>
    <dgm:pt modelId="{102ACBD5-CBAB-7E4F-A032-254412FD57FD}" type="pres">
      <dgm:prSet presAssocID="{33DAD063-89BD-A247-8EA3-C751EABBF2EA}" presName="bgShapesFlow" presStyleCnt="0"/>
      <dgm:spPr/>
    </dgm:pt>
  </dgm:ptLst>
  <dgm:cxnLst>
    <dgm:cxn modelId="{CB313D06-1715-994C-81CE-1EA97EB81C75}" type="presOf" srcId="{EB417324-81F8-5A4B-AE07-F78232A9AE54}" destId="{2B02D17E-867B-304C-9309-FAA24006236D}" srcOrd="0" destOrd="0" presId="urn:microsoft.com/office/officeart/2005/8/layout/hierarchy5"/>
    <dgm:cxn modelId="{22A01C08-83EB-E647-AA1C-E03AE9A9EDC3}" type="presOf" srcId="{2488B98C-8619-BC40-8BF8-D020F501F462}" destId="{FF3E975A-22D7-514F-B9A6-2ED5882B8C5D}" srcOrd="0" destOrd="0" presId="urn:microsoft.com/office/officeart/2005/8/layout/hierarchy5"/>
    <dgm:cxn modelId="{27B72333-EECD-654F-9497-21BCC5DC9C54}" type="presOf" srcId="{178D92EB-9350-D849-9CF7-5C79B84473DB}" destId="{B3D5D44E-5E65-CC44-95A1-1E5BEEB8D162}" srcOrd="0" destOrd="0" presId="urn:microsoft.com/office/officeart/2005/8/layout/hierarchy5"/>
    <dgm:cxn modelId="{1E98CD34-C755-E04B-8ADE-5C463D930FD5}" srcId="{EBB28AD3-2A8A-7D43-938B-4B7FF9F48C80}" destId="{8A0082EB-0E71-404E-82D7-1CD2463AFA34}" srcOrd="2" destOrd="0" parTransId="{EB417324-81F8-5A4B-AE07-F78232A9AE54}" sibTransId="{4BA8DBB2-2EBF-1C4E-B06A-5EEDA03451FA}"/>
    <dgm:cxn modelId="{6C14DC3C-E101-3346-B32A-D4DCED521121}" srcId="{33DAD063-89BD-A247-8EA3-C751EABBF2EA}" destId="{EBB28AD3-2A8A-7D43-938B-4B7FF9F48C80}" srcOrd="0" destOrd="0" parTransId="{6EC4C6F7-56B8-2F45-A9B8-D56B6146781B}" sibTransId="{4AD282A1-9E75-CB40-A58D-3D6811662CAC}"/>
    <dgm:cxn modelId="{238FB84B-3A25-3F4D-B33C-0C03D10B3295}" type="presOf" srcId="{7FB03729-EE8E-B243-90C9-87ABD7E866A0}" destId="{E8A59C66-DB18-294E-A80E-FFE1037162D8}" srcOrd="1" destOrd="0" presId="urn:microsoft.com/office/officeart/2005/8/layout/hierarchy5"/>
    <dgm:cxn modelId="{80DF3073-F583-6642-B704-98D4758A91AE}" type="presOf" srcId="{EBB28AD3-2A8A-7D43-938B-4B7FF9F48C80}" destId="{1A0D13D9-AEB3-B143-882D-7B76935BEF47}" srcOrd="0" destOrd="0" presId="urn:microsoft.com/office/officeart/2005/8/layout/hierarchy5"/>
    <dgm:cxn modelId="{84E2427B-F770-6D4A-842C-CDEE482B3EF5}" type="presOf" srcId="{EB417324-81F8-5A4B-AE07-F78232A9AE54}" destId="{3E9CB1B3-D0A1-4E46-9D9C-51CA40BEE2D0}" srcOrd="1" destOrd="0" presId="urn:microsoft.com/office/officeart/2005/8/layout/hierarchy5"/>
    <dgm:cxn modelId="{645E38AF-4379-614A-A406-0A21B90F0B94}" srcId="{EBB28AD3-2A8A-7D43-938B-4B7FF9F48C80}" destId="{2488B98C-8619-BC40-8BF8-D020F501F462}" srcOrd="0" destOrd="0" parTransId="{BEF336F5-EDBF-A94E-A719-32F94ABB7547}" sibTransId="{52D99FA6-49CA-EE4E-8B8B-B609B8089A3A}"/>
    <dgm:cxn modelId="{6B2179B1-52CC-054A-B06A-17C4ACBBEE8D}" type="presOf" srcId="{7FB03729-EE8E-B243-90C9-87ABD7E866A0}" destId="{8B2A8E0A-7982-F848-9570-9ADD3CEC35A1}" srcOrd="0" destOrd="0" presId="urn:microsoft.com/office/officeart/2005/8/layout/hierarchy5"/>
    <dgm:cxn modelId="{87C30DB9-0E7A-4446-853D-6EC8A0537BDE}" srcId="{EBB28AD3-2A8A-7D43-938B-4B7FF9F48C80}" destId="{178D92EB-9350-D849-9CF7-5C79B84473DB}" srcOrd="1" destOrd="0" parTransId="{7FB03729-EE8E-B243-90C9-87ABD7E866A0}" sibTransId="{AB5F462F-D0F0-454C-AE43-73331DA4617E}"/>
    <dgm:cxn modelId="{67D1DDBD-9268-9346-A9EB-BDE71DA3FFA9}" type="presOf" srcId="{BEF336F5-EDBF-A94E-A719-32F94ABB7547}" destId="{0D935410-FF64-CA42-95F8-F8832AB18C0A}" srcOrd="0" destOrd="0" presId="urn:microsoft.com/office/officeart/2005/8/layout/hierarchy5"/>
    <dgm:cxn modelId="{473232C5-BA6D-5944-A305-AF124E40C5B0}" type="presOf" srcId="{BEF336F5-EDBF-A94E-A719-32F94ABB7547}" destId="{5D2C5E25-B88B-8343-8E21-A2916A8A9313}" srcOrd="1" destOrd="0" presId="urn:microsoft.com/office/officeart/2005/8/layout/hierarchy5"/>
    <dgm:cxn modelId="{B927C5D6-7123-AC46-9C31-280ACAD4FBFE}" type="presOf" srcId="{8A0082EB-0E71-404E-82D7-1CD2463AFA34}" destId="{DD48A733-32FF-4A42-9CE5-90C6E7901809}" srcOrd="0" destOrd="0" presId="urn:microsoft.com/office/officeart/2005/8/layout/hierarchy5"/>
    <dgm:cxn modelId="{B4DE19FA-C26B-B04E-BAC5-0A3E4C5EB353}" type="presOf" srcId="{33DAD063-89BD-A247-8EA3-C751EABBF2EA}" destId="{1BD6815E-A59B-1D44-9C5D-B94D8D102B07}" srcOrd="0" destOrd="0" presId="urn:microsoft.com/office/officeart/2005/8/layout/hierarchy5"/>
    <dgm:cxn modelId="{EBB61F61-A207-5647-A239-6FBBFF268D60}" type="presParOf" srcId="{1BD6815E-A59B-1D44-9C5D-B94D8D102B07}" destId="{1697A4E7-870D-D34A-BAF8-1E005A58E6C8}" srcOrd="0" destOrd="0" presId="urn:microsoft.com/office/officeart/2005/8/layout/hierarchy5"/>
    <dgm:cxn modelId="{FEB92999-B95F-1243-96D8-755112DFAF53}" type="presParOf" srcId="{1697A4E7-870D-D34A-BAF8-1E005A58E6C8}" destId="{AB36184C-AAAA-3C45-A682-D2FEC7CD3654}" srcOrd="0" destOrd="0" presId="urn:microsoft.com/office/officeart/2005/8/layout/hierarchy5"/>
    <dgm:cxn modelId="{D6D40A79-54E5-1D42-B851-F0059A86068A}" type="presParOf" srcId="{AB36184C-AAAA-3C45-A682-D2FEC7CD3654}" destId="{28AAF015-43AC-DA48-8C6B-76B23B0837FA}" srcOrd="0" destOrd="0" presId="urn:microsoft.com/office/officeart/2005/8/layout/hierarchy5"/>
    <dgm:cxn modelId="{D0D780DD-3595-314F-876D-9B49312BC742}" type="presParOf" srcId="{28AAF015-43AC-DA48-8C6B-76B23B0837FA}" destId="{1A0D13D9-AEB3-B143-882D-7B76935BEF47}" srcOrd="0" destOrd="0" presId="urn:microsoft.com/office/officeart/2005/8/layout/hierarchy5"/>
    <dgm:cxn modelId="{6619B430-DAC9-F543-A2CF-986AB2530EF7}" type="presParOf" srcId="{28AAF015-43AC-DA48-8C6B-76B23B0837FA}" destId="{C58FD6F4-D504-3D47-8442-6883536F91EF}" srcOrd="1" destOrd="0" presId="urn:microsoft.com/office/officeart/2005/8/layout/hierarchy5"/>
    <dgm:cxn modelId="{AA601E33-A41D-A643-B953-616574014E10}" type="presParOf" srcId="{C58FD6F4-D504-3D47-8442-6883536F91EF}" destId="{0D935410-FF64-CA42-95F8-F8832AB18C0A}" srcOrd="0" destOrd="0" presId="urn:microsoft.com/office/officeart/2005/8/layout/hierarchy5"/>
    <dgm:cxn modelId="{9E3EACD2-0113-E248-9167-F7A13B2A3E6A}" type="presParOf" srcId="{0D935410-FF64-CA42-95F8-F8832AB18C0A}" destId="{5D2C5E25-B88B-8343-8E21-A2916A8A9313}" srcOrd="0" destOrd="0" presId="urn:microsoft.com/office/officeart/2005/8/layout/hierarchy5"/>
    <dgm:cxn modelId="{75053BE8-88FA-844C-82EB-308F4B15AEDF}" type="presParOf" srcId="{C58FD6F4-D504-3D47-8442-6883536F91EF}" destId="{6D5247BD-E72C-4141-B7AA-25B1357172A6}" srcOrd="1" destOrd="0" presId="urn:microsoft.com/office/officeart/2005/8/layout/hierarchy5"/>
    <dgm:cxn modelId="{4C415D37-DC10-C940-9487-5FB0498A03AB}" type="presParOf" srcId="{6D5247BD-E72C-4141-B7AA-25B1357172A6}" destId="{FF3E975A-22D7-514F-B9A6-2ED5882B8C5D}" srcOrd="0" destOrd="0" presId="urn:microsoft.com/office/officeart/2005/8/layout/hierarchy5"/>
    <dgm:cxn modelId="{5EF620EB-C783-8643-807C-CAA5CFBD056A}" type="presParOf" srcId="{6D5247BD-E72C-4141-B7AA-25B1357172A6}" destId="{3B0C4879-C8AB-B54A-A548-6B991E073EF7}" srcOrd="1" destOrd="0" presId="urn:microsoft.com/office/officeart/2005/8/layout/hierarchy5"/>
    <dgm:cxn modelId="{C29529C4-2EA6-FF42-A0FB-B0234AAA796A}" type="presParOf" srcId="{C58FD6F4-D504-3D47-8442-6883536F91EF}" destId="{8B2A8E0A-7982-F848-9570-9ADD3CEC35A1}" srcOrd="2" destOrd="0" presId="urn:microsoft.com/office/officeart/2005/8/layout/hierarchy5"/>
    <dgm:cxn modelId="{A8D8CBC1-12C3-7344-AA51-203A71646317}" type="presParOf" srcId="{8B2A8E0A-7982-F848-9570-9ADD3CEC35A1}" destId="{E8A59C66-DB18-294E-A80E-FFE1037162D8}" srcOrd="0" destOrd="0" presId="urn:microsoft.com/office/officeart/2005/8/layout/hierarchy5"/>
    <dgm:cxn modelId="{5F2C02B2-9B05-834B-8E07-A97604FC0227}" type="presParOf" srcId="{C58FD6F4-D504-3D47-8442-6883536F91EF}" destId="{6EE8B6F1-FAB9-A048-AC62-FB8CD5A240CE}" srcOrd="3" destOrd="0" presId="urn:microsoft.com/office/officeart/2005/8/layout/hierarchy5"/>
    <dgm:cxn modelId="{965CECFB-4F40-EB47-9D97-CB823A32675D}" type="presParOf" srcId="{6EE8B6F1-FAB9-A048-AC62-FB8CD5A240CE}" destId="{B3D5D44E-5E65-CC44-95A1-1E5BEEB8D162}" srcOrd="0" destOrd="0" presId="urn:microsoft.com/office/officeart/2005/8/layout/hierarchy5"/>
    <dgm:cxn modelId="{FD6128E5-639E-F040-A655-6AF2ED2F9312}" type="presParOf" srcId="{6EE8B6F1-FAB9-A048-AC62-FB8CD5A240CE}" destId="{3EC6FC27-5E29-CF4F-9B29-BC14FFC01B29}" srcOrd="1" destOrd="0" presId="urn:microsoft.com/office/officeart/2005/8/layout/hierarchy5"/>
    <dgm:cxn modelId="{E8EB9432-EB60-7A41-BC38-408115FF9136}" type="presParOf" srcId="{C58FD6F4-D504-3D47-8442-6883536F91EF}" destId="{2B02D17E-867B-304C-9309-FAA24006236D}" srcOrd="4" destOrd="0" presId="urn:microsoft.com/office/officeart/2005/8/layout/hierarchy5"/>
    <dgm:cxn modelId="{5B8BA132-7E24-0E4B-8A92-864829CDCCD5}" type="presParOf" srcId="{2B02D17E-867B-304C-9309-FAA24006236D}" destId="{3E9CB1B3-D0A1-4E46-9D9C-51CA40BEE2D0}" srcOrd="0" destOrd="0" presId="urn:microsoft.com/office/officeart/2005/8/layout/hierarchy5"/>
    <dgm:cxn modelId="{3F0D2367-D617-FF46-A6F4-5272DA21824C}" type="presParOf" srcId="{C58FD6F4-D504-3D47-8442-6883536F91EF}" destId="{C5ECB339-F67F-454C-8554-A9EFD9BEA4E0}" srcOrd="5" destOrd="0" presId="urn:microsoft.com/office/officeart/2005/8/layout/hierarchy5"/>
    <dgm:cxn modelId="{05C80CE2-4894-4B43-8391-A4E6A221EED6}" type="presParOf" srcId="{C5ECB339-F67F-454C-8554-A9EFD9BEA4E0}" destId="{DD48A733-32FF-4A42-9CE5-90C6E7901809}" srcOrd="0" destOrd="0" presId="urn:microsoft.com/office/officeart/2005/8/layout/hierarchy5"/>
    <dgm:cxn modelId="{5A9AA386-11A0-9342-A57B-21EF9FB344D1}" type="presParOf" srcId="{C5ECB339-F67F-454C-8554-A9EFD9BEA4E0}" destId="{668BFD02-DA7B-B048-90DB-F5085D7F8161}" srcOrd="1" destOrd="0" presId="urn:microsoft.com/office/officeart/2005/8/layout/hierarchy5"/>
    <dgm:cxn modelId="{624830C9-3F7C-374D-9583-576027A4A6F2}" type="presParOf" srcId="{1BD6815E-A59B-1D44-9C5D-B94D8D102B07}" destId="{102ACBD5-CBAB-7E4F-A032-254412FD57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764025B-DD5C-8344-9BF3-F07DA6B4EE7F}" type="doc">
      <dgm:prSet loTypeId="urn:microsoft.com/office/officeart/2005/8/layout/vList4" loCatId="relationship" qsTypeId="urn:microsoft.com/office/officeart/2005/8/quickstyle/simple5" qsCatId="simple" csTypeId="urn:microsoft.com/office/officeart/2005/8/colors/accent1_2" csCatId="accent1" phldr="1"/>
      <dgm:spPr/>
      <dgm:t>
        <a:bodyPr/>
        <a:lstStyle/>
        <a:p>
          <a:endParaRPr lang="en-US"/>
        </a:p>
      </dgm:t>
    </dgm:pt>
    <dgm:pt modelId="{E67A583D-F974-1540-8CE6-5F0279D8B996}">
      <dgm:prSet/>
      <dgm:spPr/>
      <dgm:t>
        <a:bodyPr/>
        <a:lstStyle/>
        <a:p>
          <a:r>
            <a:rPr lang="en-US" dirty="0"/>
            <a:t>Informed Decision-Making</a:t>
          </a:r>
        </a:p>
      </dgm:t>
    </dgm:pt>
    <dgm:pt modelId="{02EBC6A2-EBFC-7B43-B43F-E62EA2FE2AC5}" type="parTrans" cxnId="{2BCFB9A9-1DF1-F149-A7F0-197D643E0612}">
      <dgm:prSet/>
      <dgm:spPr/>
      <dgm:t>
        <a:bodyPr/>
        <a:lstStyle/>
        <a:p>
          <a:endParaRPr lang="en-US"/>
        </a:p>
      </dgm:t>
    </dgm:pt>
    <dgm:pt modelId="{722350E9-7FEB-5C4A-BA84-C4088FA6CBE9}" type="sibTrans" cxnId="{2BCFB9A9-1DF1-F149-A7F0-197D643E0612}">
      <dgm:prSet/>
      <dgm:spPr/>
      <dgm:t>
        <a:bodyPr/>
        <a:lstStyle/>
        <a:p>
          <a:endParaRPr lang="en-US"/>
        </a:p>
      </dgm:t>
    </dgm:pt>
    <dgm:pt modelId="{11753D3F-F83E-DE48-9859-E42FD06E51F0}">
      <dgm:prSet/>
      <dgm:spPr/>
      <dgm:t>
        <a:bodyPr/>
        <a:lstStyle/>
        <a:p>
          <a:r>
            <a:rPr lang="en-US"/>
            <a:t>Wise Investments </a:t>
          </a:r>
        </a:p>
      </dgm:t>
    </dgm:pt>
    <dgm:pt modelId="{9A8872B3-3388-AA4C-B545-A5ADCE0769DD}" type="parTrans" cxnId="{146338C4-2770-B74B-AA7D-E79F7AB8EABC}">
      <dgm:prSet/>
      <dgm:spPr/>
      <dgm:t>
        <a:bodyPr/>
        <a:lstStyle/>
        <a:p>
          <a:endParaRPr lang="en-US"/>
        </a:p>
      </dgm:t>
    </dgm:pt>
    <dgm:pt modelId="{7C70DCA7-711A-B14F-833B-5105128059B4}" type="sibTrans" cxnId="{146338C4-2770-B74B-AA7D-E79F7AB8EABC}">
      <dgm:prSet/>
      <dgm:spPr/>
      <dgm:t>
        <a:bodyPr/>
        <a:lstStyle/>
        <a:p>
          <a:endParaRPr lang="en-US"/>
        </a:p>
      </dgm:t>
    </dgm:pt>
    <dgm:pt modelId="{4AED762C-477B-7F44-9F2C-3A60EC264F76}">
      <dgm:prSet/>
      <dgm:spPr/>
      <dgm:t>
        <a:bodyPr/>
        <a:lstStyle/>
        <a:p>
          <a:r>
            <a:rPr lang="en-US"/>
            <a:t>Sustained Improvement</a:t>
          </a:r>
        </a:p>
      </dgm:t>
    </dgm:pt>
    <dgm:pt modelId="{7B015BC0-56BC-E54B-9BBC-65A629C0BBF9}" type="parTrans" cxnId="{95AF4F83-7E7A-A74E-A62E-CCC508172127}">
      <dgm:prSet/>
      <dgm:spPr/>
      <dgm:t>
        <a:bodyPr/>
        <a:lstStyle/>
        <a:p>
          <a:endParaRPr lang="en-US"/>
        </a:p>
      </dgm:t>
    </dgm:pt>
    <dgm:pt modelId="{E2862A63-F63A-8044-8504-F21CC42D93DD}" type="sibTrans" cxnId="{95AF4F83-7E7A-A74E-A62E-CCC508172127}">
      <dgm:prSet/>
      <dgm:spPr/>
      <dgm:t>
        <a:bodyPr/>
        <a:lstStyle/>
        <a:p>
          <a:endParaRPr lang="en-US"/>
        </a:p>
      </dgm:t>
    </dgm:pt>
    <dgm:pt modelId="{673D96E2-832F-ED49-BB85-766893B0F36B}" type="pres">
      <dgm:prSet presAssocID="{2764025B-DD5C-8344-9BF3-F07DA6B4EE7F}" presName="linear" presStyleCnt="0">
        <dgm:presLayoutVars>
          <dgm:dir/>
          <dgm:resizeHandles val="exact"/>
        </dgm:presLayoutVars>
      </dgm:prSet>
      <dgm:spPr/>
    </dgm:pt>
    <dgm:pt modelId="{AEED8962-CA96-BE48-B2DB-D87F067F487B}" type="pres">
      <dgm:prSet presAssocID="{E67A583D-F974-1540-8CE6-5F0279D8B996}" presName="comp" presStyleCnt="0"/>
      <dgm:spPr/>
    </dgm:pt>
    <dgm:pt modelId="{8852462E-C51E-6740-98DA-BD964E11D28E}" type="pres">
      <dgm:prSet presAssocID="{E67A583D-F974-1540-8CE6-5F0279D8B996}" presName="box" presStyleLbl="node1" presStyleIdx="0" presStyleCnt="3"/>
      <dgm:spPr/>
    </dgm:pt>
    <dgm:pt modelId="{829D70EA-853F-6B40-9645-F06A8F320968}" type="pres">
      <dgm:prSet presAssocID="{E67A583D-F974-1540-8CE6-5F0279D8B996}" presName="img" presStyleLbl="fgImgPlace1" presStyleIdx="0" presStyleCnt="3"/>
      <dgm:spPr>
        <a:blipFill rotWithShape="1">
          <a:blip xmlns:r="http://schemas.openxmlformats.org/officeDocument/2006/relationships" r:embed="rId1"/>
          <a:srcRect/>
          <a:stretch>
            <a:fillRect l="-50000" r="-50000"/>
          </a:stretch>
        </a:blipFill>
      </dgm:spPr>
    </dgm:pt>
    <dgm:pt modelId="{E9DD85D9-5DDE-A545-A147-F43D6F8C9D3A}" type="pres">
      <dgm:prSet presAssocID="{E67A583D-F974-1540-8CE6-5F0279D8B996}" presName="text" presStyleLbl="node1" presStyleIdx="0" presStyleCnt="3">
        <dgm:presLayoutVars>
          <dgm:bulletEnabled val="1"/>
        </dgm:presLayoutVars>
      </dgm:prSet>
      <dgm:spPr/>
    </dgm:pt>
    <dgm:pt modelId="{6BEC990F-A7D8-C04F-A17F-99BF71F73A3C}" type="pres">
      <dgm:prSet presAssocID="{722350E9-7FEB-5C4A-BA84-C4088FA6CBE9}" presName="spacer" presStyleCnt="0"/>
      <dgm:spPr/>
    </dgm:pt>
    <dgm:pt modelId="{358006F5-ACE8-2140-BC96-D91F852E2E5F}" type="pres">
      <dgm:prSet presAssocID="{11753D3F-F83E-DE48-9859-E42FD06E51F0}" presName="comp" presStyleCnt="0"/>
      <dgm:spPr/>
    </dgm:pt>
    <dgm:pt modelId="{FC50D870-A118-1542-AFB8-699CBB913412}" type="pres">
      <dgm:prSet presAssocID="{11753D3F-F83E-DE48-9859-E42FD06E51F0}" presName="box" presStyleLbl="node1" presStyleIdx="1" presStyleCnt="3"/>
      <dgm:spPr/>
    </dgm:pt>
    <dgm:pt modelId="{FC342886-993D-1E47-A89B-CE26123CDA5D}" type="pres">
      <dgm:prSet presAssocID="{11753D3F-F83E-DE48-9859-E42FD06E51F0}" presName="img" presStyleLbl="fgImgPlace1" presStyleIdx="1" presStyleCnt="3"/>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38000" r="-38000"/>
          </a:stretch>
        </a:blipFill>
      </dgm:spPr>
    </dgm:pt>
    <dgm:pt modelId="{35DA5F22-66CD-BF48-84E4-CE7AF66A3C81}" type="pres">
      <dgm:prSet presAssocID="{11753D3F-F83E-DE48-9859-E42FD06E51F0}" presName="text" presStyleLbl="node1" presStyleIdx="1" presStyleCnt="3">
        <dgm:presLayoutVars>
          <dgm:bulletEnabled val="1"/>
        </dgm:presLayoutVars>
      </dgm:prSet>
      <dgm:spPr/>
    </dgm:pt>
    <dgm:pt modelId="{10DDC270-75D8-FF4E-B721-B7753ED83225}" type="pres">
      <dgm:prSet presAssocID="{7C70DCA7-711A-B14F-833B-5105128059B4}" presName="spacer" presStyleCnt="0"/>
      <dgm:spPr/>
    </dgm:pt>
    <dgm:pt modelId="{E3C63F19-3088-344C-8372-2902A4FB9056}" type="pres">
      <dgm:prSet presAssocID="{4AED762C-477B-7F44-9F2C-3A60EC264F76}" presName="comp" presStyleCnt="0"/>
      <dgm:spPr/>
    </dgm:pt>
    <dgm:pt modelId="{D35B591F-2126-EB4A-8841-B03A7D926D6D}" type="pres">
      <dgm:prSet presAssocID="{4AED762C-477B-7F44-9F2C-3A60EC264F76}" presName="box" presStyleLbl="node1" presStyleIdx="2" presStyleCnt="3"/>
      <dgm:spPr/>
    </dgm:pt>
    <dgm:pt modelId="{53C4C587-E90E-0349-9B28-DE0AD6A4CB07}" type="pres">
      <dgm:prSet presAssocID="{4AED762C-477B-7F44-9F2C-3A60EC264F76}" presName="img" presStyleLbl="fgImgPlace1" presStyleIdx="2" presStyleCnt="3"/>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68000" r="-68000"/>
          </a:stretch>
        </a:blipFill>
      </dgm:spPr>
    </dgm:pt>
    <dgm:pt modelId="{2CEB5051-5A28-CA45-B7A4-AF13B42926CE}" type="pres">
      <dgm:prSet presAssocID="{4AED762C-477B-7F44-9F2C-3A60EC264F76}" presName="text" presStyleLbl="node1" presStyleIdx="2" presStyleCnt="3">
        <dgm:presLayoutVars>
          <dgm:bulletEnabled val="1"/>
        </dgm:presLayoutVars>
      </dgm:prSet>
      <dgm:spPr/>
    </dgm:pt>
  </dgm:ptLst>
  <dgm:cxnLst>
    <dgm:cxn modelId="{1442776C-92E6-5E40-BC92-FEA662FDAA26}" type="presOf" srcId="{E67A583D-F974-1540-8CE6-5F0279D8B996}" destId="{E9DD85D9-5DDE-A545-A147-F43D6F8C9D3A}" srcOrd="1" destOrd="0" presId="urn:microsoft.com/office/officeart/2005/8/layout/vList4"/>
    <dgm:cxn modelId="{30AD7382-A08A-EC49-A1CB-5BE0AB56A796}" type="presOf" srcId="{11753D3F-F83E-DE48-9859-E42FD06E51F0}" destId="{35DA5F22-66CD-BF48-84E4-CE7AF66A3C81}" srcOrd="1" destOrd="0" presId="urn:microsoft.com/office/officeart/2005/8/layout/vList4"/>
    <dgm:cxn modelId="{95AF4F83-7E7A-A74E-A62E-CCC508172127}" srcId="{2764025B-DD5C-8344-9BF3-F07DA6B4EE7F}" destId="{4AED762C-477B-7F44-9F2C-3A60EC264F76}" srcOrd="2" destOrd="0" parTransId="{7B015BC0-56BC-E54B-9BBC-65A629C0BBF9}" sibTransId="{E2862A63-F63A-8044-8504-F21CC42D93DD}"/>
    <dgm:cxn modelId="{07021D97-911E-164B-A0F4-CB07E09C1BD6}" type="presOf" srcId="{2764025B-DD5C-8344-9BF3-F07DA6B4EE7F}" destId="{673D96E2-832F-ED49-BB85-766893B0F36B}" srcOrd="0" destOrd="0" presId="urn:microsoft.com/office/officeart/2005/8/layout/vList4"/>
    <dgm:cxn modelId="{5A800B9B-F20E-F842-93C9-E3C8B068C84E}" type="presOf" srcId="{4AED762C-477B-7F44-9F2C-3A60EC264F76}" destId="{2CEB5051-5A28-CA45-B7A4-AF13B42926CE}" srcOrd="1" destOrd="0" presId="urn:microsoft.com/office/officeart/2005/8/layout/vList4"/>
    <dgm:cxn modelId="{2BCFB9A9-1DF1-F149-A7F0-197D643E0612}" srcId="{2764025B-DD5C-8344-9BF3-F07DA6B4EE7F}" destId="{E67A583D-F974-1540-8CE6-5F0279D8B996}" srcOrd="0" destOrd="0" parTransId="{02EBC6A2-EBFC-7B43-B43F-E62EA2FE2AC5}" sibTransId="{722350E9-7FEB-5C4A-BA84-C4088FA6CBE9}"/>
    <dgm:cxn modelId="{994521AE-3BCE-B44C-B3F2-63B93CE7DC14}" type="presOf" srcId="{11753D3F-F83E-DE48-9859-E42FD06E51F0}" destId="{FC50D870-A118-1542-AFB8-699CBB913412}" srcOrd="0" destOrd="0" presId="urn:microsoft.com/office/officeart/2005/8/layout/vList4"/>
    <dgm:cxn modelId="{53DA59AF-6811-AE42-A02A-925948C01C14}" type="presOf" srcId="{4AED762C-477B-7F44-9F2C-3A60EC264F76}" destId="{D35B591F-2126-EB4A-8841-B03A7D926D6D}" srcOrd="0" destOrd="0" presId="urn:microsoft.com/office/officeart/2005/8/layout/vList4"/>
    <dgm:cxn modelId="{8504C9AF-66CD-2945-AE60-E3F8CBD78E8B}" type="presOf" srcId="{E67A583D-F974-1540-8CE6-5F0279D8B996}" destId="{8852462E-C51E-6740-98DA-BD964E11D28E}" srcOrd="0" destOrd="0" presId="urn:microsoft.com/office/officeart/2005/8/layout/vList4"/>
    <dgm:cxn modelId="{146338C4-2770-B74B-AA7D-E79F7AB8EABC}" srcId="{2764025B-DD5C-8344-9BF3-F07DA6B4EE7F}" destId="{11753D3F-F83E-DE48-9859-E42FD06E51F0}" srcOrd="1" destOrd="0" parTransId="{9A8872B3-3388-AA4C-B545-A5ADCE0769DD}" sibTransId="{7C70DCA7-711A-B14F-833B-5105128059B4}"/>
    <dgm:cxn modelId="{F4C73207-9E88-5F41-85A4-E26C9B310B83}" type="presParOf" srcId="{673D96E2-832F-ED49-BB85-766893B0F36B}" destId="{AEED8962-CA96-BE48-B2DB-D87F067F487B}" srcOrd="0" destOrd="0" presId="urn:microsoft.com/office/officeart/2005/8/layout/vList4"/>
    <dgm:cxn modelId="{1837017B-CC2A-5B47-8D52-E32F6C3CF5C3}" type="presParOf" srcId="{AEED8962-CA96-BE48-B2DB-D87F067F487B}" destId="{8852462E-C51E-6740-98DA-BD964E11D28E}" srcOrd="0" destOrd="0" presId="urn:microsoft.com/office/officeart/2005/8/layout/vList4"/>
    <dgm:cxn modelId="{ACAF655F-1592-DA49-A60A-D3911C7E24DE}" type="presParOf" srcId="{AEED8962-CA96-BE48-B2DB-D87F067F487B}" destId="{829D70EA-853F-6B40-9645-F06A8F320968}" srcOrd="1" destOrd="0" presId="urn:microsoft.com/office/officeart/2005/8/layout/vList4"/>
    <dgm:cxn modelId="{632B1F26-76A5-EF46-BDB7-6D612F0A3811}" type="presParOf" srcId="{AEED8962-CA96-BE48-B2DB-D87F067F487B}" destId="{E9DD85D9-5DDE-A545-A147-F43D6F8C9D3A}" srcOrd="2" destOrd="0" presId="urn:microsoft.com/office/officeart/2005/8/layout/vList4"/>
    <dgm:cxn modelId="{CD270EDB-D763-4E4E-9D93-6430C2C84EF8}" type="presParOf" srcId="{673D96E2-832F-ED49-BB85-766893B0F36B}" destId="{6BEC990F-A7D8-C04F-A17F-99BF71F73A3C}" srcOrd="1" destOrd="0" presId="urn:microsoft.com/office/officeart/2005/8/layout/vList4"/>
    <dgm:cxn modelId="{9D7D68A7-BC45-3C46-9DCD-8B324FEB08A9}" type="presParOf" srcId="{673D96E2-832F-ED49-BB85-766893B0F36B}" destId="{358006F5-ACE8-2140-BC96-D91F852E2E5F}" srcOrd="2" destOrd="0" presId="urn:microsoft.com/office/officeart/2005/8/layout/vList4"/>
    <dgm:cxn modelId="{46EBFECF-7EE0-1142-9082-41CE463A8D22}" type="presParOf" srcId="{358006F5-ACE8-2140-BC96-D91F852E2E5F}" destId="{FC50D870-A118-1542-AFB8-699CBB913412}" srcOrd="0" destOrd="0" presId="urn:microsoft.com/office/officeart/2005/8/layout/vList4"/>
    <dgm:cxn modelId="{A5AF719A-DC6D-FE46-BD3E-1804150EF9E5}" type="presParOf" srcId="{358006F5-ACE8-2140-BC96-D91F852E2E5F}" destId="{FC342886-993D-1E47-A89B-CE26123CDA5D}" srcOrd="1" destOrd="0" presId="urn:microsoft.com/office/officeart/2005/8/layout/vList4"/>
    <dgm:cxn modelId="{18AA2A76-9B7A-9E47-B6B3-FD92ABCA42FE}" type="presParOf" srcId="{358006F5-ACE8-2140-BC96-D91F852E2E5F}" destId="{35DA5F22-66CD-BF48-84E4-CE7AF66A3C81}" srcOrd="2" destOrd="0" presId="urn:microsoft.com/office/officeart/2005/8/layout/vList4"/>
    <dgm:cxn modelId="{30B4F87B-D27F-5841-A9EE-4AC3E77381A4}" type="presParOf" srcId="{673D96E2-832F-ED49-BB85-766893B0F36B}" destId="{10DDC270-75D8-FF4E-B721-B7753ED83225}" srcOrd="3" destOrd="0" presId="urn:microsoft.com/office/officeart/2005/8/layout/vList4"/>
    <dgm:cxn modelId="{8C1D6538-F358-5948-BB8D-18AF11F527BE}" type="presParOf" srcId="{673D96E2-832F-ED49-BB85-766893B0F36B}" destId="{E3C63F19-3088-344C-8372-2902A4FB9056}" srcOrd="4" destOrd="0" presId="urn:microsoft.com/office/officeart/2005/8/layout/vList4"/>
    <dgm:cxn modelId="{F61B39F5-57C9-924C-985B-69DD7FDA0A6A}" type="presParOf" srcId="{E3C63F19-3088-344C-8372-2902A4FB9056}" destId="{D35B591F-2126-EB4A-8841-B03A7D926D6D}" srcOrd="0" destOrd="0" presId="urn:microsoft.com/office/officeart/2005/8/layout/vList4"/>
    <dgm:cxn modelId="{762AA3E0-F7EA-B343-B580-9947B18A9123}" type="presParOf" srcId="{E3C63F19-3088-344C-8372-2902A4FB9056}" destId="{53C4C587-E90E-0349-9B28-DE0AD6A4CB07}" srcOrd="1" destOrd="0" presId="urn:microsoft.com/office/officeart/2005/8/layout/vList4"/>
    <dgm:cxn modelId="{EEB7B906-FCA0-064C-A7DE-DB8A2D531D4A}" type="presParOf" srcId="{E3C63F19-3088-344C-8372-2902A4FB9056}" destId="{2CEB5051-5A28-CA45-B7A4-AF13B42926CE}" srcOrd="2"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3E8FF0-1BCB-8047-B5B9-E4B1EB635FBB}" type="doc">
      <dgm:prSet loTypeId="urn:microsoft.com/office/officeart/2009/3/layout/StepUpProcess" loCatId="process" qsTypeId="urn:microsoft.com/office/officeart/2005/8/quickstyle/simple5" qsCatId="simple" csTypeId="urn:microsoft.com/office/officeart/2005/8/colors/accent1_2" csCatId="accent1" phldr="1"/>
      <dgm:spPr/>
      <dgm:t>
        <a:bodyPr/>
        <a:lstStyle/>
        <a:p>
          <a:endParaRPr lang="en-US"/>
        </a:p>
      </dgm:t>
    </dgm:pt>
    <dgm:pt modelId="{B6227BB3-2AE2-C642-B234-140EF20D7727}">
      <dgm:prSet/>
      <dgm:spPr/>
      <dgm:t>
        <a:bodyPr/>
        <a:lstStyle/>
        <a:p>
          <a:r>
            <a:rPr lang="en-US" dirty="0"/>
            <a:t>Reduce and Mitigate </a:t>
          </a:r>
        </a:p>
      </dgm:t>
    </dgm:pt>
    <dgm:pt modelId="{E952E269-AF38-564B-A627-428580B6334D}" type="parTrans" cxnId="{3357F57B-E658-1548-8ABD-6B3B7C43423B}">
      <dgm:prSet/>
      <dgm:spPr/>
      <dgm:t>
        <a:bodyPr/>
        <a:lstStyle/>
        <a:p>
          <a:endParaRPr lang="en-US"/>
        </a:p>
      </dgm:t>
    </dgm:pt>
    <dgm:pt modelId="{B4360BF5-1C5A-C449-BC6E-CEBE975B3790}" type="sibTrans" cxnId="{3357F57B-E658-1548-8ABD-6B3B7C43423B}">
      <dgm:prSet/>
      <dgm:spPr/>
      <dgm:t>
        <a:bodyPr/>
        <a:lstStyle/>
        <a:p>
          <a:endParaRPr lang="en-US"/>
        </a:p>
      </dgm:t>
    </dgm:pt>
    <dgm:pt modelId="{5C9BE818-616F-EA49-91BB-773570562702}">
      <dgm:prSet/>
      <dgm:spPr/>
      <dgm:t>
        <a:bodyPr/>
        <a:lstStyle/>
        <a:p>
          <a:r>
            <a:rPr lang="en-US"/>
            <a:t>Accept and Track</a:t>
          </a:r>
        </a:p>
      </dgm:t>
    </dgm:pt>
    <dgm:pt modelId="{9D38E96A-CC37-214C-8605-3D5AC460071E}" type="parTrans" cxnId="{6DB7498B-F14B-D14F-97B0-FA76AA8F5D3E}">
      <dgm:prSet/>
      <dgm:spPr/>
      <dgm:t>
        <a:bodyPr/>
        <a:lstStyle/>
        <a:p>
          <a:endParaRPr lang="en-US"/>
        </a:p>
      </dgm:t>
    </dgm:pt>
    <dgm:pt modelId="{D9C2C7E0-82DE-D34E-ABCE-E7F572E02E2A}" type="sibTrans" cxnId="{6DB7498B-F14B-D14F-97B0-FA76AA8F5D3E}">
      <dgm:prSet/>
      <dgm:spPr/>
      <dgm:t>
        <a:bodyPr/>
        <a:lstStyle/>
        <a:p>
          <a:endParaRPr lang="en-US"/>
        </a:p>
      </dgm:t>
    </dgm:pt>
    <dgm:pt modelId="{397AA294-B115-DC45-B34F-8759836A35B7}">
      <dgm:prSet/>
      <dgm:spPr/>
      <dgm:t>
        <a:bodyPr/>
        <a:lstStyle/>
        <a:p>
          <a:r>
            <a:rPr lang="en-US" dirty="0"/>
            <a:t>Transfer </a:t>
          </a:r>
        </a:p>
      </dgm:t>
    </dgm:pt>
    <dgm:pt modelId="{3179C5F4-8509-CF4E-B181-AC7AF7FE25C2}" type="parTrans" cxnId="{BE744487-34DD-954F-8763-BF28BEBBDEA6}">
      <dgm:prSet/>
      <dgm:spPr/>
      <dgm:t>
        <a:bodyPr/>
        <a:lstStyle/>
        <a:p>
          <a:endParaRPr lang="en-US"/>
        </a:p>
      </dgm:t>
    </dgm:pt>
    <dgm:pt modelId="{3FB38DE6-AF92-B24D-A24D-9F61955790E4}" type="sibTrans" cxnId="{BE744487-34DD-954F-8763-BF28BEBBDEA6}">
      <dgm:prSet/>
      <dgm:spPr/>
      <dgm:t>
        <a:bodyPr/>
        <a:lstStyle/>
        <a:p>
          <a:endParaRPr lang="en-US"/>
        </a:p>
      </dgm:t>
    </dgm:pt>
    <dgm:pt modelId="{8AEE8FBD-EB32-C644-8645-ACD35C35708C}" type="pres">
      <dgm:prSet presAssocID="{0B3E8FF0-1BCB-8047-B5B9-E4B1EB635FBB}" presName="rootnode" presStyleCnt="0">
        <dgm:presLayoutVars>
          <dgm:chMax/>
          <dgm:chPref/>
          <dgm:dir/>
          <dgm:animLvl val="lvl"/>
        </dgm:presLayoutVars>
      </dgm:prSet>
      <dgm:spPr/>
    </dgm:pt>
    <dgm:pt modelId="{0E9FCD44-B856-E043-8827-28AE9A88269E}" type="pres">
      <dgm:prSet presAssocID="{B6227BB3-2AE2-C642-B234-140EF20D7727}" presName="composite" presStyleCnt="0"/>
      <dgm:spPr/>
    </dgm:pt>
    <dgm:pt modelId="{F86838D4-302B-8048-A1C1-2E1A3E7ECB38}" type="pres">
      <dgm:prSet presAssocID="{B6227BB3-2AE2-C642-B234-140EF20D7727}" presName="LShape" presStyleLbl="alignNode1" presStyleIdx="0" presStyleCnt="5"/>
      <dgm:spPr/>
    </dgm:pt>
    <dgm:pt modelId="{863D9867-F54C-D64E-A6D9-E0BF34D50524}" type="pres">
      <dgm:prSet presAssocID="{B6227BB3-2AE2-C642-B234-140EF20D7727}" presName="ParentText" presStyleLbl="revTx" presStyleIdx="0" presStyleCnt="3">
        <dgm:presLayoutVars>
          <dgm:chMax val="0"/>
          <dgm:chPref val="0"/>
          <dgm:bulletEnabled val="1"/>
        </dgm:presLayoutVars>
      </dgm:prSet>
      <dgm:spPr/>
    </dgm:pt>
    <dgm:pt modelId="{65F3FE87-3D3A-DC41-BCE6-7A7EB85D6F07}" type="pres">
      <dgm:prSet presAssocID="{B6227BB3-2AE2-C642-B234-140EF20D7727}" presName="Triangle" presStyleLbl="alignNode1" presStyleIdx="1" presStyleCnt="5"/>
      <dgm:spPr/>
    </dgm:pt>
    <dgm:pt modelId="{66F4FDBF-C1AD-0D46-A2AD-42AFC5A8433F}" type="pres">
      <dgm:prSet presAssocID="{B4360BF5-1C5A-C449-BC6E-CEBE975B3790}" presName="sibTrans" presStyleCnt="0"/>
      <dgm:spPr/>
    </dgm:pt>
    <dgm:pt modelId="{73B720DF-5EE9-D64A-A50B-C4E738EAE001}" type="pres">
      <dgm:prSet presAssocID="{B4360BF5-1C5A-C449-BC6E-CEBE975B3790}" presName="space" presStyleCnt="0"/>
      <dgm:spPr/>
    </dgm:pt>
    <dgm:pt modelId="{E734C9B5-4185-D945-AF4D-31F22D959360}" type="pres">
      <dgm:prSet presAssocID="{5C9BE818-616F-EA49-91BB-773570562702}" presName="composite" presStyleCnt="0"/>
      <dgm:spPr/>
    </dgm:pt>
    <dgm:pt modelId="{18AA3D10-D05B-AB43-BEED-8E0151997633}" type="pres">
      <dgm:prSet presAssocID="{5C9BE818-616F-EA49-91BB-773570562702}" presName="LShape" presStyleLbl="alignNode1" presStyleIdx="2" presStyleCnt="5"/>
      <dgm:spPr/>
    </dgm:pt>
    <dgm:pt modelId="{38ABFA24-9354-BA40-BC6C-9785D8C45C6C}" type="pres">
      <dgm:prSet presAssocID="{5C9BE818-616F-EA49-91BB-773570562702}" presName="ParentText" presStyleLbl="revTx" presStyleIdx="1" presStyleCnt="3">
        <dgm:presLayoutVars>
          <dgm:chMax val="0"/>
          <dgm:chPref val="0"/>
          <dgm:bulletEnabled val="1"/>
        </dgm:presLayoutVars>
      </dgm:prSet>
      <dgm:spPr/>
    </dgm:pt>
    <dgm:pt modelId="{6D2EFB16-AB9F-A74D-A00E-5D4AC5C92403}" type="pres">
      <dgm:prSet presAssocID="{5C9BE818-616F-EA49-91BB-773570562702}" presName="Triangle" presStyleLbl="alignNode1" presStyleIdx="3" presStyleCnt="5"/>
      <dgm:spPr/>
    </dgm:pt>
    <dgm:pt modelId="{650A0159-BAEE-2F4F-9E34-D8236921DE2E}" type="pres">
      <dgm:prSet presAssocID="{D9C2C7E0-82DE-D34E-ABCE-E7F572E02E2A}" presName="sibTrans" presStyleCnt="0"/>
      <dgm:spPr/>
    </dgm:pt>
    <dgm:pt modelId="{8ED503C5-6360-9448-975A-8772B5C6BA25}" type="pres">
      <dgm:prSet presAssocID="{D9C2C7E0-82DE-D34E-ABCE-E7F572E02E2A}" presName="space" presStyleCnt="0"/>
      <dgm:spPr/>
    </dgm:pt>
    <dgm:pt modelId="{9C2A395C-2554-734B-B913-3022F999DC08}" type="pres">
      <dgm:prSet presAssocID="{397AA294-B115-DC45-B34F-8759836A35B7}" presName="composite" presStyleCnt="0"/>
      <dgm:spPr/>
    </dgm:pt>
    <dgm:pt modelId="{AAB686AB-BB03-704D-876D-96E8238C5C72}" type="pres">
      <dgm:prSet presAssocID="{397AA294-B115-DC45-B34F-8759836A35B7}" presName="LShape" presStyleLbl="alignNode1" presStyleIdx="4" presStyleCnt="5"/>
      <dgm:spPr/>
    </dgm:pt>
    <dgm:pt modelId="{1BB141A2-8DFD-EE4F-92BD-83DE081CDEC2}" type="pres">
      <dgm:prSet presAssocID="{397AA294-B115-DC45-B34F-8759836A35B7}" presName="ParentText" presStyleLbl="revTx" presStyleIdx="2" presStyleCnt="3">
        <dgm:presLayoutVars>
          <dgm:chMax val="0"/>
          <dgm:chPref val="0"/>
          <dgm:bulletEnabled val="1"/>
        </dgm:presLayoutVars>
      </dgm:prSet>
      <dgm:spPr/>
    </dgm:pt>
  </dgm:ptLst>
  <dgm:cxnLst>
    <dgm:cxn modelId="{26CCA308-9A9D-0149-BEC8-8E3C708FDF5B}" type="presOf" srcId="{397AA294-B115-DC45-B34F-8759836A35B7}" destId="{1BB141A2-8DFD-EE4F-92BD-83DE081CDEC2}" srcOrd="0" destOrd="0" presId="urn:microsoft.com/office/officeart/2009/3/layout/StepUpProcess"/>
    <dgm:cxn modelId="{FCB0DF3D-D73C-3D46-8E20-7B6C8A04CA93}" type="presOf" srcId="{B6227BB3-2AE2-C642-B234-140EF20D7727}" destId="{863D9867-F54C-D64E-A6D9-E0BF34D50524}" srcOrd="0" destOrd="0" presId="urn:microsoft.com/office/officeart/2009/3/layout/StepUpProcess"/>
    <dgm:cxn modelId="{56236357-4F57-584C-A4E3-9709A87A2C6C}" type="presOf" srcId="{0B3E8FF0-1BCB-8047-B5B9-E4B1EB635FBB}" destId="{8AEE8FBD-EB32-C644-8645-ACD35C35708C}" srcOrd="0" destOrd="0" presId="urn:microsoft.com/office/officeart/2009/3/layout/StepUpProcess"/>
    <dgm:cxn modelId="{3357F57B-E658-1548-8ABD-6B3B7C43423B}" srcId="{0B3E8FF0-1BCB-8047-B5B9-E4B1EB635FBB}" destId="{B6227BB3-2AE2-C642-B234-140EF20D7727}" srcOrd="0" destOrd="0" parTransId="{E952E269-AF38-564B-A627-428580B6334D}" sibTransId="{B4360BF5-1C5A-C449-BC6E-CEBE975B3790}"/>
    <dgm:cxn modelId="{BE744487-34DD-954F-8763-BF28BEBBDEA6}" srcId="{0B3E8FF0-1BCB-8047-B5B9-E4B1EB635FBB}" destId="{397AA294-B115-DC45-B34F-8759836A35B7}" srcOrd="2" destOrd="0" parTransId="{3179C5F4-8509-CF4E-B181-AC7AF7FE25C2}" sibTransId="{3FB38DE6-AF92-B24D-A24D-9F61955790E4}"/>
    <dgm:cxn modelId="{6DB7498B-F14B-D14F-97B0-FA76AA8F5D3E}" srcId="{0B3E8FF0-1BCB-8047-B5B9-E4B1EB635FBB}" destId="{5C9BE818-616F-EA49-91BB-773570562702}" srcOrd="1" destOrd="0" parTransId="{9D38E96A-CC37-214C-8605-3D5AC460071E}" sibTransId="{D9C2C7E0-82DE-D34E-ABCE-E7F572E02E2A}"/>
    <dgm:cxn modelId="{1A04A0E5-87E1-344C-BF38-E0897007863E}" type="presOf" srcId="{5C9BE818-616F-EA49-91BB-773570562702}" destId="{38ABFA24-9354-BA40-BC6C-9785D8C45C6C}" srcOrd="0" destOrd="0" presId="urn:microsoft.com/office/officeart/2009/3/layout/StepUpProcess"/>
    <dgm:cxn modelId="{EF34ED4C-FB33-C542-B9AC-EA5F7633735A}" type="presParOf" srcId="{8AEE8FBD-EB32-C644-8645-ACD35C35708C}" destId="{0E9FCD44-B856-E043-8827-28AE9A88269E}" srcOrd="0" destOrd="0" presId="urn:microsoft.com/office/officeart/2009/3/layout/StepUpProcess"/>
    <dgm:cxn modelId="{6768DC78-368F-084F-8F04-FAD26F7377DA}" type="presParOf" srcId="{0E9FCD44-B856-E043-8827-28AE9A88269E}" destId="{F86838D4-302B-8048-A1C1-2E1A3E7ECB38}" srcOrd="0" destOrd="0" presId="urn:microsoft.com/office/officeart/2009/3/layout/StepUpProcess"/>
    <dgm:cxn modelId="{6B840087-54EC-8243-88BD-D5BE03DB63E6}" type="presParOf" srcId="{0E9FCD44-B856-E043-8827-28AE9A88269E}" destId="{863D9867-F54C-D64E-A6D9-E0BF34D50524}" srcOrd="1" destOrd="0" presId="urn:microsoft.com/office/officeart/2009/3/layout/StepUpProcess"/>
    <dgm:cxn modelId="{431593DE-A000-E64E-8E1D-D8C47621D931}" type="presParOf" srcId="{0E9FCD44-B856-E043-8827-28AE9A88269E}" destId="{65F3FE87-3D3A-DC41-BCE6-7A7EB85D6F07}" srcOrd="2" destOrd="0" presId="urn:microsoft.com/office/officeart/2009/3/layout/StepUpProcess"/>
    <dgm:cxn modelId="{E08F87F8-21A0-464D-9AD2-79E90A007719}" type="presParOf" srcId="{8AEE8FBD-EB32-C644-8645-ACD35C35708C}" destId="{66F4FDBF-C1AD-0D46-A2AD-42AFC5A8433F}" srcOrd="1" destOrd="0" presId="urn:microsoft.com/office/officeart/2009/3/layout/StepUpProcess"/>
    <dgm:cxn modelId="{6AE40958-7F25-334A-A80A-9FCEF1842A79}" type="presParOf" srcId="{66F4FDBF-C1AD-0D46-A2AD-42AFC5A8433F}" destId="{73B720DF-5EE9-D64A-A50B-C4E738EAE001}" srcOrd="0" destOrd="0" presId="urn:microsoft.com/office/officeart/2009/3/layout/StepUpProcess"/>
    <dgm:cxn modelId="{57F6D4BD-BFC6-D643-9BCF-56EFED36F285}" type="presParOf" srcId="{8AEE8FBD-EB32-C644-8645-ACD35C35708C}" destId="{E734C9B5-4185-D945-AF4D-31F22D959360}" srcOrd="2" destOrd="0" presId="urn:microsoft.com/office/officeart/2009/3/layout/StepUpProcess"/>
    <dgm:cxn modelId="{B5801415-DD61-0A47-82A5-B22776DEE00B}" type="presParOf" srcId="{E734C9B5-4185-D945-AF4D-31F22D959360}" destId="{18AA3D10-D05B-AB43-BEED-8E0151997633}" srcOrd="0" destOrd="0" presId="urn:microsoft.com/office/officeart/2009/3/layout/StepUpProcess"/>
    <dgm:cxn modelId="{046C3A5D-D954-8D41-8F42-541DB3D7159E}" type="presParOf" srcId="{E734C9B5-4185-D945-AF4D-31F22D959360}" destId="{38ABFA24-9354-BA40-BC6C-9785D8C45C6C}" srcOrd="1" destOrd="0" presId="urn:microsoft.com/office/officeart/2009/3/layout/StepUpProcess"/>
    <dgm:cxn modelId="{08B3D6B6-4837-704F-B866-2E7CCA168DC0}" type="presParOf" srcId="{E734C9B5-4185-D945-AF4D-31F22D959360}" destId="{6D2EFB16-AB9F-A74D-A00E-5D4AC5C92403}" srcOrd="2" destOrd="0" presId="urn:microsoft.com/office/officeart/2009/3/layout/StepUpProcess"/>
    <dgm:cxn modelId="{1EA43C11-8F35-4045-A003-DCF097ACD008}" type="presParOf" srcId="{8AEE8FBD-EB32-C644-8645-ACD35C35708C}" destId="{650A0159-BAEE-2F4F-9E34-D8236921DE2E}" srcOrd="3" destOrd="0" presId="urn:microsoft.com/office/officeart/2009/3/layout/StepUpProcess"/>
    <dgm:cxn modelId="{C57ABF91-A143-7646-9712-F1FE137D1AFC}" type="presParOf" srcId="{650A0159-BAEE-2F4F-9E34-D8236921DE2E}" destId="{8ED503C5-6360-9448-975A-8772B5C6BA25}" srcOrd="0" destOrd="0" presId="urn:microsoft.com/office/officeart/2009/3/layout/StepUpProcess"/>
    <dgm:cxn modelId="{5162FF6D-6B1A-A749-B1A3-12E1120E22E6}" type="presParOf" srcId="{8AEE8FBD-EB32-C644-8645-ACD35C35708C}" destId="{9C2A395C-2554-734B-B913-3022F999DC08}" srcOrd="4" destOrd="0" presId="urn:microsoft.com/office/officeart/2009/3/layout/StepUpProcess"/>
    <dgm:cxn modelId="{4A0A3BB3-B67A-5C4A-A150-9A4B6984E474}" type="presParOf" srcId="{9C2A395C-2554-734B-B913-3022F999DC08}" destId="{AAB686AB-BB03-704D-876D-96E8238C5C72}" srcOrd="0" destOrd="0" presId="urn:microsoft.com/office/officeart/2009/3/layout/StepUpProcess"/>
    <dgm:cxn modelId="{3C20BC20-388F-CB48-9C9D-D1D5531666E1}" type="presParOf" srcId="{9C2A395C-2554-734B-B913-3022F999DC08}" destId="{1BB141A2-8DFD-EE4F-92BD-83DE081CDEC2}" srcOrd="1" destOrd="0" presId="urn:microsoft.com/office/officeart/2009/3/layout/StepUp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886ED-3BF6-524D-85B8-3D889F43E0B8}">
      <dsp:nvSpPr>
        <dsp:cNvPr id="0" name=""/>
        <dsp:cNvSpPr/>
      </dsp:nvSpPr>
      <dsp:spPr>
        <a:xfrm>
          <a:off x="0" y="126813"/>
          <a:ext cx="6713552" cy="4077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Nation-State</a:t>
          </a:r>
        </a:p>
      </dsp:txBody>
      <dsp:txXfrm>
        <a:off x="19904" y="146717"/>
        <a:ext cx="6673744" cy="367937"/>
      </dsp:txXfrm>
    </dsp:sp>
    <dsp:sp modelId="{1B873F48-E9E6-6B45-AD8F-EBDC928B2D08}">
      <dsp:nvSpPr>
        <dsp:cNvPr id="0" name=""/>
        <dsp:cNvSpPr/>
      </dsp:nvSpPr>
      <dsp:spPr>
        <a:xfrm>
          <a:off x="0" y="534558"/>
          <a:ext cx="6713552" cy="66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155"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National secrets and IP.</a:t>
          </a:r>
        </a:p>
        <a:p>
          <a:pPr marL="114300" lvl="1" indent="-114300" algn="l" defTabSz="577850">
            <a:lnSpc>
              <a:spcPct val="90000"/>
            </a:lnSpc>
            <a:spcBef>
              <a:spcPct val="0"/>
            </a:spcBef>
            <a:spcAft>
              <a:spcPct val="20000"/>
            </a:spcAft>
            <a:buChar char="•"/>
          </a:pPr>
          <a:r>
            <a:rPr lang="en-US" sz="1300" kern="1200"/>
            <a:t>Disruption and Distraction.</a:t>
          </a:r>
        </a:p>
        <a:p>
          <a:pPr marL="114300" lvl="1" indent="-114300" algn="l" defTabSz="577850">
            <a:lnSpc>
              <a:spcPct val="90000"/>
            </a:lnSpc>
            <a:spcBef>
              <a:spcPct val="0"/>
            </a:spcBef>
            <a:spcAft>
              <a:spcPct val="20000"/>
            </a:spcAft>
            <a:buChar char="•"/>
          </a:pPr>
          <a:r>
            <a:rPr lang="en-US" sz="1300" kern="1200"/>
            <a:t>MDM (Disinfo).  </a:t>
          </a:r>
        </a:p>
      </dsp:txBody>
      <dsp:txXfrm>
        <a:off x="0" y="534558"/>
        <a:ext cx="6713552" cy="668609"/>
      </dsp:txXfrm>
    </dsp:sp>
    <dsp:sp modelId="{62488C00-10D0-324C-A901-21DFF346D110}">
      <dsp:nvSpPr>
        <dsp:cNvPr id="0" name=""/>
        <dsp:cNvSpPr/>
      </dsp:nvSpPr>
      <dsp:spPr>
        <a:xfrm>
          <a:off x="0" y="1203168"/>
          <a:ext cx="6713552" cy="4077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Cybercrime</a:t>
          </a:r>
        </a:p>
      </dsp:txBody>
      <dsp:txXfrm>
        <a:off x="19904" y="1223072"/>
        <a:ext cx="6673744" cy="367937"/>
      </dsp:txXfrm>
    </dsp:sp>
    <dsp:sp modelId="{772D9E9D-FEE7-B044-B002-712107C636FD}">
      <dsp:nvSpPr>
        <dsp:cNvPr id="0" name=""/>
        <dsp:cNvSpPr/>
      </dsp:nvSpPr>
      <dsp:spPr>
        <a:xfrm>
          <a:off x="0" y="1610913"/>
          <a:ext cx="6713552" cy="4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155"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Ransomware and extortion.</a:t>
          </a:r>
        </a:p>
        <a:p>
          <a:pPr marL="114300" lvl="1" indent="-114300" algn="l" defTabSz="577850">
            <a:lnSpc>
              <a:spcPct val="90000"/>
            </a:lnSpc>
            <a:spcBef>
              <a:spcPct val="0"/>
            </a:spcBef>
            <a:spcAft>
              <a:spcPct val="20000"/>
            </a:spcAft>
            <a:buChar char="•"/>
          </a:pPr>
          <a:r>
            <a:rPr lang="en-US" sz="1300" kern="1200"/>
            <a:t>Sale of stolen data.  </a:t>
          </a:r>
        </a:p>
      </dsp:txBody>
      <dsp:txXfrm>
        <a:off x="0" y="1610913"/>
        <a:ext cx="6713552" cy="448672"/>
      </dsp:txXfrm>
    </dsp:sp>
    <dsp:sp modelId="{055830A4-65AE-0040-BF4E-1774BC8B1A83}">
      <dsp:nvSpPr>
        <dsp:cNvPr id="0" name=""/>
        <dsp:cNvSpPr/>
      </dsp:nvSpPr>
      <dsp:spPr>
        <a:xfrm>
          <a:off x="0" y="2059586"/>
          <a:ext cx="6713552" cy="4077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Hacktivist </a:t>
          </a:r>
        </a:p>
      </dsp:txBody>
      <dsp:txXfrm>
        <a:off x="19904" y="2079490"/>
        <a:ext cx="6673744" cy="367937"/>
      </dsp:txXfrm>
    </dsp:sp>
    <dsp:sp modelId="{458E47A8-2FE6-4C41-AE76-948B718F5A43}">
      <dsp:nvSpPr>
        <dsp:cNvPr id="0" name=""/>
        <dsp:cNvSpPr/>
      </dsp:nvSpPr>
      <dsp:spPr>
        <a:xfrm>
          <a:off x="0" y="2467331"/>
          <a:ext cx="6713552" cy="66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155"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Data theft and Doxing. </a:t>
          </a:r>
        </a:p>
        <a:p>
          <a:pPr marL="114300" lvl="1" indent="-114300" algn="l" defTabSz="577850">
            <a:lnSpc>
              <a:spcPct val="90000"/>
            </a:lnSpc>
            <a:spcBef>
              <a:spcPct val="0"/>
            </a:spcBef>
            <a:spcAft>
              <a:spcPct val="20000"/>
            </a:spcAft>
            <a:buChar char="•"/>
          </a:pPr>
          <a:r>
            <a:rPr lang="en-US" sz="1300" kern="1200"/>
            <a:t>DDoS. </a:t>
          </a:r>
        </a:p>
        <a:p>
          <a:pPr marL="114300" lvl="1" indent="-114300" algn="l" defTabSz="577850">
            <a:lnSpc>
              <a:spcPct val="90000"/>
            </a:lnSpc>
            <a:spcBef>
              <a:spcPct val="0"/>
            </a:spcBef>
            <a:spcAft>
              <a:spcPct val="20000"/>
            </a:spcAft>
            <a:buChar char="•"/>
          </a:pPr>
          <a:r>
            <a:rPr lang="en-US" sz="1300" kern="1200"/>
            <a:t>Data destruction and sabotage. </a:t>
          </a:r>
        </a:p>
      </dsp:txBody>
      <dsp:txXfrm>
        <a:off x="0" y="2467331"/>
        <a:ext cx="6713552" cy="668609"/>
      </dsp:txXfrm>
    </dsp:sp>
    <dsp:sp modelId="{67A3680B-5145-C144-8C65-7365269FFB50}">
      <dsp:nvSpPr>
        <dsp:cNvPr id="0" name=""/>
        <dsp:cNvSpPr/>
      </dsp:nvSpPr>
      <dsp:spPr>
        <a:xfrm>
          <a:off x="0" y="3135941"/>
          <a:ext cx="6713552" cy="4077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Insider Threat </a:t>
          </a:r>
        </a:p>
      </dsp:txBody>
      <dsp:txXfrm>
        <a:off x="19904" y="3155845"/>
        <a:ext cx="6673744" cy="367937"/>
      </dsp:txXfrm>
    </dsp:sp>
    <dsp:sp modelId="{8700B2C9-4B91-014D-915E-92E92D91E8E7}">
      <dsp:nvSpPr>
        <dsp:cNvPr id="0" name=""/>
        <dsp:cNvSpPr/>
      </dsp:nvSpPr>
      <dsp:spPr>
        <a:xfrm>
          <a:off x="0" y="3543685"/>
          <a:ext cx="6713552" cy="4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155"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Revenge / grudge (see hacktivist). </a:t>
          </a:r>
        </a:p>
        <a:p>
          <a:pPr marL="114300" lvl="1" indent="-114300" algn="l" defTabSz="577850">
            <a:lnSpc>
              <a:spcPct val="90000"/>
            </a:lnSpc>
            <a:spcBef>
              <a:spcPct val="0"/>
            </a:spcBef>
            <a:spcAft>
              <a:spcPct val="20000"/>
            </a:spcAft>
            <a:buChar char="•"/>
          </a:pPr>
          <a:r>
            <a:rPr lang="en-US" sz="1300" kern="1200"/>
            <a:t>Opportunist (see cybercrime)</a:t>
          </a:r>
        </a:p>
      </dsp:txBody>
      <dsp:txXfrm>
        <a:off x="0" y="3543685"/>
        <a:ext cx="6713552" cy="448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547B5-6521-5F47-A317-EB88BD50D420}">
      <dsp:nvSpPr>
        <dsp:cNvPr id="0" name=""/>
        <dsp:cNvSpPr/>
      </dsp:nvSpPr>
      <dsp:spPr>
        <a:xfrm>
          <a:off x="1322" y="0"/>
          <a:ext cx="469900" cy="4699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3F107-8E95-7D48-B86E-721B1D638A49}">
      <dsp:nvSpPr>
        <dsp:cNvPr id="0" name=""/>
        <dsp:cNvSpPr/>
      </dsp:nvSpPr>
      <dsp:spPr>
        <a:xfrm>
          <a:off x="48312" y="46990"/>
          <a:ext cx="375920" cy="375920"/>
        </a:xfrm>
        <a:prstGeom prst="chord">
          <a:avLst>
            <a:gd name="adj1" fmla="val 1800000"/>
            <a:gd name="adj2" fmla="val 90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B04F7A-771D-6248-AB9E-2F8356A8F0DE}">
      <dsp:nvSpPr>
        <dsp:cNvPr id="0" name=""/>
        <dsp:cNvSpPr/>
      </dsp:nvSpPr>
      <dsp:spPr>
        <a:xfrm>
          <a:off x="569118" y="0"/>
          <a:ext cx="1390120" cy="46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kern="1200" dirty="0"/>
            <a:t>Scanning</a:t>
          </a:r>
        </a:p>
      </dsp:txBody>
      <dsp:txXfrm>
        <a:off x="569118" y="0"/>
        <a:ext cx="1390120" cy="469900"/>
      </dsp:txXfrm>
    </dsp:sp>
    <dsp:sp modelId="{29994A72-F1AA-0A49-BCD9-CE6233D9C288}">
      <dsp:nvSpPr>
        <dsp:cNvPr id="0" name=""/>
        <dsp:cNvSpPr/>
      </dsp:nvSpPr>
      <dsp:spPr>
        <a:xfrm>
          <a:off x="2057135" y="0"/>
          <a:ext cx="469900" cy="4699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CD9367-9C3D-024C-90C0-5B7BFEA1324B}">
      <dsp:nvSpPr>
        <dsp:cNvPr id="0" name=""/>
        <dsp:cNvSpPr/>
      </dsp:nvSpPr>
      <dsp:spPr>
        <a:xfrm>
          <a:off x="2104125" y="46990"/>
          <a:ext cx="375920" cy="375920"/>
        </a:xfrm>
        <a:prstGeom prst="chord">
          <a:avLst>
            <a:gd name="adj1" fmla="val 0"/>
            <a:gd name="adj2" fmla="val 108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90658E-A05E-7447-8B33-C8506D13D041}">
      <dsp:nvSpPr>
        <dsp:cNvPr id="0" name=""/>
        <dsp:cNvSpPr/>
      </dsp:nvSpPr>
      <dsp:spPr>
        <a:xfrm>
          <a:off x="2624931" y="0"/>
          <a:ext cx="1390120" cy="46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kern="1200" dirty="0"/>
            <a:t>Searching</a:t>
          </a:r>
        </a:p>
      </dsp:txBody>
      <dsp:txXfrm>
        <a:off x="2624931" y="0"/>
        <a:ext cx="1390120" cy="469900"/>
      </dsp:txXfrm>
    </dsp:sp>
    <dsp:sp modelId="{5DE2E70D-3222-0F41-B3FF-49BB0C30D128}">
      <dsp:nvSpPr>
        <dsp:cNvPr id="0" name=""/>
        <dsp:cNvSpPr/>
      </dsp:nvSpPr>
      <dsp:spPr>
        <a:xfrm>
          <a:off x="4112947" y="0"/>
          <a:ext cx="469900" cy="4699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9E60C7-A9D6-A94B-AB1C-7A15B7DFB6CF}">
      <dsp:nvSpPr>
        <dsp:cNvPr id="0" name=""/>
        <dsp:cNvSpPr/>
      </dsp:nvSpPr>
      <dsp:spPr>
        <a:xfrm>
          <a:off x="4159937" y="46990"/>
          <a:ext cx="375920" cy="375920"/>
        </a:xfrm>
        <a:prstGeom prst="chord">
          <a:avLst>
            <a:gd name="adj1" fmla="val 19800000"/>
            <a:gd name="adj2" fmla="val 126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3481C-77D5-7941-9798-D59C9DFD1E00}">
      <dsp:nvSpPr>
        <dsp:cNvPr id="0" name=""/>
        <dsp:cNvSpPr/>
      </dsp:nvSpPr>
      <dsp:spPr>
        <a:xfrm>
          <a:off x="4680743" y="0"/>
          <a:ext cx="1390120" cy="46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kern="1200" dirty="0"/>
            <a:t>Phishing</a:t>
          </a:r>
        </a:p>
      </dsp:txBody>
      <dsp:txXfrm>
        <a:off x="4680743" y="0"/>
        <a:ext cx="1390120" cy="469900"/>
      </dsp:txXfrm>
    </dsp:sp>
    <dsp:sp modelId="{0B4A45EE-7185-694E-A79A-30C5BBD4FD88}">
      <dsp:nvSpPr>
        <dsp:cNvPr id="0" name=""/>
        <dsp:cNvSpPr/>
      </dsp:nvSpPr>
      <dsp:spPr>
        <a:xfrm>
          <a:off x="6168760" y="0"/>
          <a:ext cx="469900" cy="4699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A10E4F-4800-B045-976F-FEFE14429582}">
      <dsp:nvSpPr>
        <dsp:cNvPr id="0" name=""/>
        <dsp:cNvSpPr/>
      </dsp:nvSpPr>
      <dsp:spPr>
        <a:xfrm>
          <a:off x="6215750" y="46990"/>
          <a:ext cx="375920" cy="375920"/>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81451-26BC-014F-9FCA-305B427453FD}">
      <dsp:nvSpPr>
        <dsp:cNvPr id="0" name=""/>
        <dsp:cNvSpPr/>
      </dsp:nvSpPr>
      <dsp:spPr>
        <a:xfrm>
          <a:off x="6736556" y="0"/>
          <a:ext cx="1390120" cy="46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kern="1200" dirty="0"/>
            <a:t>Poaching</a:t>
          </a:r>
        </a:p>
      </dsp:txBody>
      <dsp:txXfrm>
        <a:off x="6736556" y="0"/>
        <a:ext cx="1390120" cy="469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DE465-C6F0-984B-A6AC-311DDFCE5186}">
      <dsp:nvSpPr>
        <dsp:cNvPr id="0" name=""/>
        <dsp:cNvSpPr/>
      </dsp:nvSpPr>
      <dsp:spPr>
        <a:xfrm>
          <a:off x="4097447" y="2686791"/>
          <a:ext cx="669763" cy="638112"/>
        </a:xfrm>
        <a:custGeom>
          <a:avLst/>
          <a:gdLst/>
          <a:ahLst/>
          <a:cxnLst/>
          <a:rect l="0" t="0" r="0" b="0"/>
          <a:pathLst>
            <a:path>
              <a:moveTo>
                <a:pt x="0" y="0"/>
              </a:moveTo>
              <a:lnTo>
                <a:pt x="334881" y="0"/>
              </a:lnTo>
              <a:lnTo>
                <a:pt x="334881" y="638112"/>
              </a:lnTo>
              <a:lnTo>
                <a:pt x="669763" y="6381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09201" y="2982721"/>
        <a:ext cx="46253" cy="46253"/>
      </dsp:txXfrm>
    </dsp:sp>
    <dsp:sp modelId="{16F6E8BE-BE90-A548-90C1-C230D6E48EDA}">
      <dsp:nvSpPr>
        <dsp:cNvPr id="0" name=""/>
        <dsp:cNvSpPr/>
      </dsp:nvSpPr>
      <dsp:spPr>
        <a:xfrm>
          <a:off x="4097447" y="2048678"/>
          <a:ext cx="669763" cy="638112"/>
        </a:xfrm>
        <a:custGeom>
          <a:avLst/>
          <a:gdLst/>
          <a:ahLst/>
          <a:cxnLst/>
          <a:rect l="0" t="0" r="0" b="0"/>
          <a:pathLst>
            <a:path>
              <a:moveTo>
                <a:pt x="0" y="638112"/>
              </a:moveTo>
              <a:lnTo>
                <a:pt x="334881" y="638112"/>
              </a:lnTo>
              <a:lnTo>
                <a:pt x="334881" y="0"/>
              </a:lnTo>
              <a:lnTo>
                <a:pt x="66976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09201" y="2344608"/>
        <a:ext cx="46253" cy="46253"/>
      </dsp:txXfrm>
    </dsp:sp>
    <dsp:sp modelId="{AFEA3E14-2B60-3446-9094-411466820B61}">
      <dsp:nvSpPr>
        <dsp:cNvPr id="0" name=""/>
        <dsp:cNvSpPr/>
      </dsp:nvSpPr>
      <dsp:spPr>
        <a:xfrm rot="16200000">
          <a:off x="900165" y="2176301"/>
          <a:ext cx="5373583" cy="102098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Lateral Movement</a:t>
          </a:r>
        </a:p>
      </dsp:txBody>
      <dsp:txXfrm>
        <a:off x="900165" y="2176301"/>
        <a:ext cx="5373583" cy="1020980"/>
      </dsp:txXfrm>
    </dsp:sp>
    <dsp:sp modelId="{332C4985-B3B7-D142-8141-CE8CEA461DCE}">
      <dsp:nvSpPr>
        <dsp:cNvPr id="0" name=""/>
        <dsp:cNvSpPr/>
      </dsp:nvSpPr>
      <dsp:spPr>
        <a:xfrm>
          <a:off x="4767210" y="1538188"/>
          <a:ext cx="3348816" cy="102098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a:t>Discovery</a:t>
          </a:r>
        </a:p>
      </dsp:txBody>
      <dsp:txXfrm>
        <a:off x="4767210" y="1538188"/>
        <a:ext cx="3348816" cy="1020980"/>
      </dsp:txXfrm>
    </dsp:sp>
    <dsp:sp modelId="{4DD409AA-87E7-EF43-8A8D-B8D8F644A0B1}">
      <dsp:nvSpPr>
        <dsp:cNvPr id="0" name=""/>
        <dsp:cNvSpPr/>
      </dsp:nvSpPr>
      <dsp:spPr>
        <a:xfrm>
          <a:off x="4767210" y="2814414"/>
          <a:ext cx="3348816" cy="102098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Credential Access</a:t>
          </a:r>
        </a:p>
      </dsp:txBody>
      <dsp:txXfrm>
        <a:off x="4767210" y="2814414"/>
        <a:ext cx="3348816" cy="10209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E9FA3-0CBB-6449-9B29-D117C6730F30}">
      <dsp:nvSpPr>
        <dsp:cNvPr id="0" name=""/>
        <dsp:cNvSpPr/>
      </dsp:nvSpPr>
      <dsp:spPr>
        <a:xfrm>
          <a:off x="91" y="2162293"/>
          <a:ext cx="1859001" cy="153328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Attacker Objectives</a:t>
          </a:r>
        </a:p>
      </dsp:txBody>
      <dsp:txXfrm>
        <a:off x="35376" y="2197578"/>
        <a:ext cx="1788431" cy="1134155"/>
      </dsp:txXfrm>
    </dsp:sp>
    <dsp:sp modelId="{84208534-E7FD-D843-B458-F22941C07C4B}">
      <dsp:nvSpPr>
        <dsp:cNvPr id="0" name=""/>
        <dsp:cNvSpPr/>
      </dsp:nvSpPr>
      <dsp:spPr>
        <a:xfrm>
          <a:off x="1044529" y="2526497"/>
          <a:ext cx="2051577" cy="2051577"/>
        </a:xfrm>
        <a:prstGeom prst="leftCircularArrow">
          <a:avLst>
            <a:gd name="adj1" fmla="val 3161"/>
            <a:gd name="adj2" fmla="val 389110"/>
            <a:gd name="adj3" fmla="val 2164620"/>
            <a:gd name="adj4" fmla="val 9024489"/>
            <a:gd name="adj5" fmla="val 368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A95C299-3CE9-204F-863A-3C8740A6BC3B}">
      <dsp:nvSpPr>
        <dsp:cNvPr id="0" name=""/>
        <dsp:cNvSpPr/>
      </dsp:nvSpPr>
      <dsp:spPr>
        <a:xfrm>
          <a:off x="413203" y="3367019"/>
          <a:ext cx="1652445" cy="6571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Figure out what is important to protect (know your business)</a:t>
          </a:r>
        </a:p>
      </dsp:txBody>
      <dsp:txXfrm>
        <a:off x="432449" y="3386265"/>
        <a:ext cx="1613953" cy="618631"/>
      </dsp:txXfrm>
    </dsp:sp>
    <dsp:sp modelId="{DCC90195-D12C-764C-8B7F-CEB2D30589A5}">
      <dsp:nvSpPr>
        <dsp:cNvPr id="0" name=""/>
        <dsp:cNvSpPr/>
      </dsp:nvSpPr>
      <dsp:spPr>
        <a:xfrm>
          <a:off x="2374494" y="2162293"/>
          <a:ext cx="1859001" cy="153328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Adversary Profiling </a:t>
          </a:r>
        </a:p>
      </dsp:txBody>
      <dsp:txXfrm>
        <a:off x="2409779" y="2526140"/>
        <a:ext cx="1788431" cy="1134155"/>
      </dsp:txXfrm>
    </dsp:sp>
    <dsp:sp modelId="{F5475783-8248-8149-94B2-9DD09D85E696}">
      <dsp:nvSpPr>
        <dsp:cNvPr id="0" name=""/>
        <dsp:cNvSpPr/>
      </dsp:nvSpPr>
      <dsp:spPr>
        <a:xfrm>
          <a:off x="3403440" y="1219680"/>
          <a:ext cx="2289116" cy="2289116"/>
        </a:xfrm>
        <a:prstGeom prst="circularArrow">
          <a:avLst>
            <a:gd name="adj1" fmla="val 2833"/>
            <a:gd name="adj2" fmla="val 346053"/>
            <a:gd name="adj3" fmla="val 19478436"/>
            <a:gd name="adj4" fmla="val 12575511"/>
            <a:gd name="adj5" fmla="val 3306"/>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96D610E-4777-AA43-9673-1FA63069CF83}">
      <dsp:nvSpPr>
        <dsp:cNvPr id="0" name=""/>
        <dsp:cNvSpPr/>
      </dsp:nvSpPr>
      <dsp:spPr>
        <a:xfrm>
          <a:off x="2787605" y="1833732"/>
          <a:ext cx="1652445" cy="6571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Identify who is a threat</a:t>
          </a:r>
        </a:p>
      </dsp:txBody>
      <dsp:txXfrm>
        <a:off x="2806851" y="1852978"/>
        <a:ext cx="1613953" cy="618631"/>
      </dsp:txXfrm>
    </dsp:sp>
    <dsp:sp modelId="{FFFD7D8C-447D-1843-A9A0-F4E991ACE0D0}">
      <dsp:nvSpPr>
        <dsp:cNvPr id="0" name=""/>
        <dsp:cNvSpPr/>
      </dsp:nvSpPr>
      <dsp:spPr>
        <a:xfrm>
          <a:off x="4748896" y="2162293"/>
          <a:ext cx="1859001" cy="153328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Adversary Methods</a:t>
          </a:r>
        </a:p>
      </dsp:txBody>
      <dsp:txXfrm>
        <a:off x="4784181" y="2197578"/>
        <a:ext cx="1788431" cy="1134155"/>
      </dsp:txXfrm>
    </dsp:sp>
    <dsp:sp modelId="{F2FCD550-A97D-9F4C-A082-8CF93B1E86CD}">
      <dsp:nvSpPr>
        <dsp:cNvPr id="0" name=""/>
        <dsp:cNvSpPr/>
      </dsp:nvSpPr>
      <dsp:spPr>
        <a:xfrm>
          <a:off x="5793334" y="2526497"/>
          <a:ext cx="2051577" cy="2051577"/>
        </a:xfrm>
        <a:prstGeom prst="leftCircularArrow">
          <a:avLst>
            <a:gd name="adj1" fmla="val 3161"/>
            <a:gd name="adj2" fmla="val 389110"/>
            <a:gd name="adj3" fmla="val 2164620"/>
            <a:gd name="adj4" fmla="val 9024489"/>
            <a:gd name="adj5" fmla="val 368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45E1400-11E2-E74D-8FF8-15FE680BECB0}">
      <dsp:nvSpPr>
        <dsp:cNvPr id="0" name=""/>
        <dsp:cNvSpPr/>
      </dsp:nvSpPr>
      <dsp:spPr>
        <a:xfrm>
          <a:off x="5162007" y="3367019"/>
          <a:ext cx="1652445" cy="6571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Outline the TTPs for these actors and objectives </a:t>
          </a:r>
        </a:p>
      </dsp:txBody>
      <dsp:txXfrm>
        <a:off x="5181253" y="3386265"/>
        <a:ext cx="1613953" cy="618631"/>
      </dsp:txXfrm>
    </dsp:sp>
    <dsp:sp modelId="{0F09E1E5-8D88-A04E-9430-1E589D855BB0}">
      <dsp:nvSpPr>
        <dsp:cNvPr id="0" name=""/>
        <dsp:cNvSpPr/>
      </dsp:nvSpPr>
      <dsp:spPr>
        <a:xfrm>
          <a:off x="7123298" y="2162293"/>
          <a:ext cx="1859001" cy="153328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Control Mapping </a:t>
          </a:r>
        </a:p>
      </dsp:txBody>
      <dsp:txXfrm>
        <a:off x="7158583" y="2526140"/>
        <a:ext cx="1788431" cy="1134155"/>
      </dsp:txXfrm>
    </dsp:sp>
    <dsp:sp modelId="{26788CAF-0B91-D54B-81DD-596B950488C4}">
      <dsp:nvSpPr>
        <dsp:cNvPr id="0" name=""/>
        <dsp:cNvSpPr/>
      </dsp:nvSpPr>
      <dsp:spPr>
        <a:xfrm>
          <a:off x="8152245" y="1219680"/>
          <a:ext cx="2289116" cy="2289116"/>
        </a:xfrm>
        <a:prstGeom prst="circularArrow">
          <a:avLst>
            <a:gd name="adj1" fmla="val 2833"/>
            <a:gd name="adj2" fmla="val 346053"/>
            <a:gd name="adj3" fmla="val 19478436"/>
            <a:gd name="adj4" fmla="val 12575511"/>
            <a:gd name="adj5" fmla="val 3306"/>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D1BFFA6-A5F8-0747-8D05-1917D95E199D}">
      <dsp:nvSpPr>
        <dsp:cNvPr id="0" name=""/>
        <dsp:cNvSpPr/>
      </dsp:nvSpPr>
      <dsp:spPr>
        <a:xfrm>
          <a:off x="7536410" y="1833732"/>
          <a:ext cx="1652445" cy="6571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Diagram infrastructure and associated controls</a:t>
          </a:r>
        </a:p>
      </dsp:txBody>
      <dsp:txXfrm>
        <a:off x="7555656" y="1852978"/>
        <a:ext cx="1613953" cy="618631"/>
      </dsp:txXfrm>
    </dsp:sp>
    <dsp:sp modelId="{D7915608-5587-6146-AA09-9B2E26FB63D0}">
      <dsp:nvSpPr>
        <dsp:cNvPr id="0" name=""/>
        <dsp:cNvSpPr/>
      </dsp:nvSpPr>
      <dsp:spPr>
        <a:xfrm>
          <a:off x="9497701" y="2162293"/>
          <a:ext cx="1859001" cy="153328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Attack Flow Mapping  </a:t>
          </a:r>
        </a:p>
      </dsp:txBody>
      <dsp:txXfrm>
        <a:off x="9532986" y="2197578"/>
        <a:ext cx="1788431" cy="1134155"/>
      </dsp:txXfrm>
    </dsp:sp>
    <dsp:sp modelId="{80AE4583-57AB-5C42-BB7C-1A53235A0EF4}">
      <dsp:nvSpPr>
        <dsp:cNvPr id="0" name=""/>
        <dsp:cNvSpPr/>
      </dsp:nvSpPr>
      <dsp:spPr>
        <a:xfrm>
          <a:off x="9910812" y="3367019"/>
          <a:ext cx="1652445" cy="6571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Map attack flows, against infrastructure using likely TTPs. </a:t>
          </a:r>
        </a:p>
      </dsp:txBody>
      <dsp:txXfrm>
        <a:off x="9930058" y="3386265"/>
        <a:ext cx="1613953" cy="6186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D13D9-AEB3-B143-882D-7B76935BEF47}">
      <dsp:nvSpPr>
        <dsp:cNvPr id="0" name=""/>
        <dsp:cNvSpPr/>
      </dsp:nvSpPr>
      <dsp:spPr>
        <a:xfrm>
          <a:off x="447144" y="1362660"/>
          <a:ext cx="2366526" cy="11832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Risk Management is where knowledge of Attack, Defense, and Response capabilities all come together to facilitate informed decision-making.  </a:t>
          </a:r>
        </a:p>
      </dsp:txBody>
      <dsp:txXfrm>
        <a:off x="481801" y="1397317"/>
        <a:ext cx="2297212" cy="1113949"/>
      </dsp:txXfrm>
    </dsp:sp>
    <dsp:sp modelId="{0D935410-FF64-CA42-95F8-F8832AB18C0A}">
      <dsp:nvSpPr>
        <dsp:cNvPr id="0" name=""/>
        <dsp:cNvSpPr/>
      </dsp:nvSpPr>
      <dsp:spPr>
        <a:xfrm rot="18289469">
          <a:off x="2458163" y="1246670"/>
          <a:ext cx="1657624" cy="54492"/>
        </a:xfrm>
        <a:custGeom>
          <a:avLst/>
          <a:gdLst/>
          <a:ahLst/>
          <a:cxnLst/>
          <a:rect l="0" t="0" r="0" b="0"/>
          <a:pathLst>
            <a:path>
              <a:moveTo>
                <a:pt x="0" y="27246"/>
              </a:moveTo>
              <a:lnTo>
                <a:pt x="1657624" y="2724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5534" y="1232475"/>
        <a:ext cx="82881" cy="82881"/>
      </dsp:txXfrm>
    </dsp:sp>
    <dsp:sp modelId="{FF3E975A-22D7-514F-B9A6-2ED5882B8C5D}">
      <dsp:nvSpPr>
        <dsp:cNvPr id="0" name=""/>
        <dsp:cNvSpPr/>
      </dsp:nvSpPr>
      <dsp:spPr>
        <a:xfrm>
          <a:off x="3760280" y="1908"/>
          <a:ext cx="2366526" cy="11832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Adversary Knowledge</a:t>
          </a:r>
        </a:p>
        <a:p>
          <a:pPr marL="0" lvl="0" indent="0" algn="ctr" defTabSz="755650">
            <a:lnSpc>
              <a:spcPct val="90000"/>
            </a:lnSpc>
            <a:spcBef>
              <a:spcPct val="0"/>
            </a:spcBef>
            <a:spcAft>
              <a:spcPct val="35000"/>
            </a:spcAft>
            <a:buNone/>
          </a:pPr>
          <a:r>
            <a:rPr lang="en-US" sz="1700" kern="1200" dirty="0"/>
            <a:t>(CTI + ATT&amp;CK) </a:t>
          </a:r>
        </a:p>
      </dsp:txBody>
      <dsp:txXfrm>
        <a:off x="3794937" y="36565"/>
        <a:ext cx="2297212" cy="1113949"/>
      </dsp:txXfrm>
    </dsp:sp>
    <dsp:sp modelId="{8B2A8E0A-7982-F848-9570-9ADD3CEC35A1}">
      <dsp:nvSpPr>
        <dsp:cNvPr id="0" name=""/>
        <dsp:cNvSpPr/>
      </dsp:nvSpPr>
      <dsp:spPr>
        <a:xfrm>
          <a:off x="2813670" y="1927046"/>
          <a:ext cx="946610" cy="54492"/>
        </a:xfrm>
        <a:custGeom>
          <a:avLst/>
          <a:gdLst/>
          <a:ahLst/>
          <a:cxnLst/>
          <a:rect l="0" t="0" r="0" b="0"/>
          <a:pathLst>
            <a:path>
              <a:moveTo>
                <a:pt x="0" y="27246"/>
              </a:moveTo>
              <a:lnTo>
                <a:pt x="946610" y="2724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3310" y="1930627"/>
        <a:ext cx="47330" cy="47330"/>
      </dsp:txXfrm>
    </dsp:sp>
    <dsp:sp modelId="{B3D5D44E-5E65-CC44-95A1-1E5BEEB8D162}">
      <dsp:nvSpPr>
        <dsp:cNvPr id="0" name=""/>
        <dsp:cNvSpPr/>
      </dsp:nvSpPr>
      <dsp:spPr>
        <a:xfrm>
          <a:off x="3760280" y="1362660"/>
          <a:ext cx="2366526" cy="11832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Control/Posture Knowledge</a:t>
          </a:r>
        </a:p>
        <a:p>
          <a:pPr marL="0" lvl="0" indent="0" algn="ctr" defTabSz="755650">
            <a:lnSpc>
              <a:spcPct val="90000"/>
            </a:lnSpc>
            <a:spcBef>
              <a:spcPct val="0"/>
            </a:spcBef>
            <a:spcAft>
              <a:spcPct val="35000"/>
            </a:spcAft>
            <a:buNone/>
          </a:pPr>
          <a:r>
            <a:rPr lang="en-US" sz="1700" kern="1200" dirty="0"/>
            <a:t>(CIS18, NIST RMF + 800x) </a:t>
          </a:r>
        </a:p>
      </dsp:txBody>
      <dsp:txXfrm>
        <a:off x="3794937" y="1397317"/>
        <a:ext cx="2297212" cy="1113949"/>
      </dsp:txXfrm>
    </dsp:sp>
    <dsp:sp modelId="{2B02D17E-867B-304C-9309-FAA24006236D}">
      <dsp:nvSpPr>
        <dsp:cNvPr id="0" name=""/>
        <dsp:cNvSpPr/>
      </dsp:nvSpPr>
      <dsp:spPr>
        <a:xfrm rot="3310531">
          <a:off x="2458163" y="2607422"/>
          <a:ext cx="1657624" cy="54492"/>
        </a:xfrm>
        <a:custGeom>
          <a:avLst/>
          <a:gdLst/>
          <a:ahLst/>
          <a:cxnLst/>
          <a:rect l="0" t="0" r="0" b="0"/>
          <a:pathLst>
            <a:path>
              <a:moveTo>
                <a:pt x="0" y="27246"/>
              </a:moveTo>
              <a:lnTo>
                <a:pt x="1657624" y="2724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5534" y="2593228"/>
        <a:ext cx="82881" cy="82881"/>
      </dsp:txXfrm>
    </dsp:sp>
    <dsp:sp modelId="{DD48A733-32FF-4A42-9CE5-90C6E7901809}">
      <dsp:nvSpPr>
        <dsp:cNvPr id="0" name=""/>
        <dsp:cNvSpPr/>
      </dsp:nvSpPr>
      <dsp:spPr>
        <a:xfrm>
          <a:off x="3760280" y="2723413"/>
          <a:ext cx="2366526" cy="11832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Response Capability</a:t>
          </a:r>
        </a:p>
        <a:p>
          <a:pPr marL="0" lvl="0" indent="0" algn="ctr" defTabSz="755650">
            <a:lnSpc>
              <a:spcPct val="90000"/>
            </a:lnSpc>
            <a:spcBef>
              <a:spcPct val="0"/>
            </a:spcBef>
            <a:spcAft>
              <a:spcPct val="35000"/>
            </a:spcAft>
            <a:buNone/>
          </a:pPr>
          <a:r>
            <a:rPr lang="en-US" sz="1700" kern="1200" dirty="0"/>
            <a:t>(SOC / IR / Forensics)</a:t>
          </a:r>
        </a:p>
      </dsp:txBody>
      <dsp:txXfrm>
        <a:off x="3794937" y="2758070"/>
        <a:ext cx="2297212" cy="11139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52462E-C51E-6740-98DA-BD964E11D28E}">
      <dsp:nvSpPr>
        <dsp:cNvPr id="0" name=""/>
        <dsp:cNvSpPr/>
      </dsp:nvSpPr>
      <dsp:spPr>
        <a:xfrm>
          <a:off x="0" y="0"/>
          <a:ext cx="2686272" cy="93705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Informed Decision-Making</a:t>
          </a:r>
        </a:p>
      </dsp:txBody>
      <dsp:txXfrm>
        <a:off x="630959" y="0"/>
        <a:ext cx="2055312" cy="937054"/>
      </dsp:txXfrm>
    </dsp:sp>
    <dsp:sp modelId="{829D70EA-853F-6B40-9645-F06A8F320968}">
      <dsp:nvSpPr>
        <dsp:cNvPr id="0" name=""/>
        <dsp:cNvSpPr/>
      </dsp:nvSpPr>
      <dsp:spPr>
        <a:xfrm>
          <a:off x="93705" y="93705"/>
          <a:ext cx="537254" cy="749643"/>
        </a:xfrm>
        <a:prstGeom prst="roundRect">
          <a:avLst>
            <a:gd name="adj" fmla="val 10000"/>
          </a:avLst>
        </a:prstGeom>
        <a:blipFill rotWithShape="1">
          <a:blip xmlns:r="http://schemas.openxmlformats.org/officeDocument/2006/relationships" r:embed="rId1"/>
          <a:srcRect/>
          <a:stretch>
            <a:fillRect l="-50000" r="-5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C50D870-A118-1542-AFB8-699CBB913412}">
      <dsp:nvSpPr>
        <dsp:cNvPr id="0" name=""/>
        <dsp:cNvSpPr/>
      </dsp:nvSpPr>
      <dsp:spPr>
        <a:xfrm>
          <a:off x="0" y="1030759"/>
          <a:ext cx="2686272" cy="93705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Wise Investments </a:t>
          </a:r>
        </a:p>
      </dsp:txBody>
      <dsp:txXfrm>
        <a:off x="630959" y="1030759"/>
        <a:ext cx="2055312" cy="937054"/>
      </dsp:txXfrm>
    </dsp:sp>
    <dsp:sp modelId="{FC342886-993D-1E47-A89B-CE26123CDA5D}">
      <dsp:nvSpPr>
        <dsp:cNvPr id="0" name=""/>
        <dsp:cNvSpPr/>
      </dsp:nvSpPr>
      <dsp:spPr>
        <a:xfrm>
          <a:off x="93705" y="1124464"/>
          <a:ext cx="537254" cy="749643"/>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38000" r="-38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35B591F-2126-EB4A-8841-B03A7D926D6D}">
      <dsp:nvSpPr>
        <dsp:cNvPr id="0" name=""/>
        <dsp:cNvSpPr/>
      </dsp:nvSpPr>
      <dsp:spPr>
        <a:xfrm>
          <a:off x="0" y="2061518"/>
          <a:ext cx="2686272" cy="93705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Sustained Improvement</a:t>
          </a:r>
        </a:p>
      </dsp:txBody>
      <dsp:txXfrm>
        <a:off x="630959" y="2061518"/>
        <a:ext cx="2055312" cy="937054"/>
      </dsp:txXfrm>
    </dsp:sp>
    <dsp:sp modelId="{53C4C587-E90E-0349-9B28-DE0AD6A4CB07}">
      <dsp:nvSpPr>
        <dsp:cNvPr id="0" name=""/>
        <dsp:cNvSpPr/>
      </dsp:nvSpPr>
      <dsp:spPr>
        <a:xfrm>
          <a:off x="93705" y="2155224"/>
          <a:ext cx="537254" cy="749643"/>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68000" r="-68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838D4-302B-8048-A1C1-2E1A3E7ECB38}">
      <dsp:nvSpPr>
        <dsp:cNvPr id="0" name=""/>
        <dsp:cNvSpPr/>
      </dsp:nvSpPr>
      <dsp:spPr>
        <a:xfrm rot="5400000">
          <a:off x="444854" y="1496756"/>
          <a:ext cx="1334570" cy="2220694"/>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63D9867-F54C-D64E-A6D9-E0BF34D50524}">
      <dsp:nvSpPr>
        <dsp:cNvPr id="0" name=""/>
        <dsp:cNvSpPr/>
      </dsp:nvSpPr>
      <dsp:spPr>
        <a:xfrm>
          <a:off x="222081" y="2160265"/>
          <a:ext cx="2004855" cy="175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Reduce and Mitigate </a:t>
          </a:r>
        </a:p>
      </dsp:txBody>
      <dsp:txXfrm>
        <a:off x="222081" y="2160265"/>
        <a:ext cx="2004855" cy="1757373"/>
      </dsp:txXfrm>
    </dsp:sp>
    <dsp:sp modelId="{65F3FE87-3D3A-DC41-BCE6-7A7EB85D6F07}">
      <dsp:nvSpPr>
        <dsp:cNvPr id="0" name=""/>
        <dsp:cNvSpPr/>
      </dsp:nvSpPr>
      <dsp:spPr>
        <a:xfrm>
          <a:off x="1848662" y="1333266"/>
          <a:ext cx="378274" cy="378274"/>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8AA3D10-D05B-AB43-BEED-8E0151997633}">
      <dsp:nvSpPr>
        <dsp:cNvPr id="0" name=""/>
        <dsp:cNvSpPr/>
      </dsp:nvSpPr>
      <dsp:spPr>
        <a:xfrm rot="5400000">
          <a:off x="2899189" y="889428"/>
          <a:ext cx="1334570" cy="2220694"/>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8ABFA24-9354-BA40-BC6C-9785D8C45C6C}">
      <dsp:nvSpPr>
        <dsp:cNvPr id="0" name=""/>
        <dsp:cNvSpPr/>
      </dsp:nvSpPr>
      <dsp:spPr>
        <a:xfrm>
          <a:off x="2676416" y="1552938"/>
          <a:ext cx="2004855" cy="175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Accept and Track</a:t>
          </a:r>
        </a:p>
      </dsp:txBody>
      <dsp:txXfrm>
        <a:off x="2676416" y="1552938"/>
        <a:ext cx="2004855" cy="1757373"/>
      </dsp:txXfrm>
    </dsp:sp>
    <dsp:sp modelId="{6D2EFB16-AB9F-A74D-A00E-5D4AC5C92403}">
      <dsp:nvSpPr>
        <dsp:cNvPr id="0" name=""/>
        <dsp:cNvSpPr/>
      </dsp:nvSpPr>
      <dsp:spPr>
        <a:xfrm>
          <a:off x="4302997" y="725938"/>
          <a:ext cx="378274" cy="378274"/>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AB686AB-BB03-704D-876D-96E8238C5C72}">
      <dsp:nvSpPr>
        <dsp:cNvPr id="0" name=""/>
        <dsp:cNvSpPr/>
      </dsp:nvSpPr>
      <dsp:spPr>
        <a:xfrm rot="5400000">
          <a:off x="5353524" y="282101"/>
          <a:ext cx="1334570" cy="2220694"/>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BB141A2-8DFD-EE4F-92BD-83DE081CDEC2}">
      <dsp:nvSpPr>
        <dsp:cNvPr id="0" name=""/>
        <dsp:cNvSpPr/>
      </dsp:nvSpPr>
      <dsp:spPr>
        <a:xfrm>
          <a:off x="5130751" y="945610"/>
          <a:ext cx="2004855" cy="175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Transfer </a:t>
          </a:r>
        </a:p>
      </dsp:txBody>
      <dsp:txXfrm>
        <a:off x="5130751" y="945610"/>
        <a:ext cx="2004855" cy="175737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58BE3-4740-4102-B980-89D5C9FF14D0}" type="datetimeFigureOut">
              <a:rPr lang="en-US" smtClean="0"/>
              <a:t>5/10/25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3DFB1-1EC2-438B-8753-F2E7F7D3CAE2}" type="slidenum">
              <a:rPr lang="en-US" smtClean="0"/>
              <a:t>‹#›</a:t>
            </a:fld>
            <a:endParaRPr lang="en-US"/>
          </a:p>
        </p:txBody>
      </p:sp>
    </p:spTree>
    <p:extLst>
      <p:ext uri="{BB962C8B-B14F-4D97-AF65-F5344CB8AC3E}">
        <p14:creationId xmlns:p14="http://schemas.microsoft.com/office/powerpoint/2010/main" val="3962610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
                <a:srgbClr val="C0504D"/>
              </a:buClr>
              <a:buSzTx/>
              <a:buFontTx/>
              <a:buNone/>
              <a:tabLst/>
              <a:defRPr/>
            </a:pPr>
            <a:fld id="{3EEE9B47-791B-47F7-AE03-C0D580CA0B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
                  <a:srgbClr val="C0504D"/>
                </a:buClr>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742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760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358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358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954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0236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126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358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128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814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25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574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358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195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887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000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74316-35FF-53C8-9A36-D78E059B6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B065D6-AEFF-BB55-48D1-4BD7E3D4B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EBBD26-AAA9-2104-3655-F60E98D9EE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789988-D6B3-C3D5-81F3-C411B11C22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937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DEB2E-38A1-2933-B621-F4F488FC63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0D5307-F69D-BE85-C2D8-E941274EF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468CA-36B5-1A76-A25F-8EDAEC458434}"/>
              </a:ext>
            </a:extLst>
          </p:cNvPr>
          <p:cNvSpPr>
            <a:spLocks noGrp="1"/>
          </p:cNvSpPr>
          <p:nvPr>
            <p:ph type="body" idx="1"/>
          </p:nvPr>
        </p:nvSpPr>
        <p:spPr/>
        <p:txBody>
          <a:bodyPr/>
          <a:lstStyle/>
          <a:p>
            <a:r>
              <a:rPr lang="en-US" dirty="0"/>
              <a:t>Just thoughts according to Mike</a:t>
            </a:r>
          </a:p>
        </p:txBody>
      </p:sp>
      <p:sp>
        <p:nvSpPr>
          <p:cNvPr id="4" name="Slide Number Placeholder 3">
            <a:extLst>
              <a:ext uri="{FF2B5EF4-FFF2-40B4-BE49-F238E27FC236}">
                <a16:creationId xmlns:a16="http://schemas.microsoft.com/office/drawing/2014/main" id="{BD5A1AC7-8866-D1ED-51AC-6940D029610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838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167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44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568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79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FA2BA-CD56-769C-0E46-838DCF3F4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9D05F-D04B-186D-823F-7A2772F7A7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74DDB-63D3-298D-F092-D9204F8536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9CC3C6-A085-E3DB-8487-6ABEDB1822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960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739CC-F623-6927-C59C-224C592958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ACFBEC-AF6F-108C-31ED-CCF49F8C6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521798-7170-A910-5304-55FC59E93B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4FF4DC-8267-FC14-4DC6-BF37CEEFA1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560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610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61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49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D0BC748-7423-4B8F-8513-C36AB923CCEB}" type="datetimeFigureOut">
              <a:rPr lang="en-US" smtClean="0"/>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82390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0BC748-7423-4B8F-8513-C36AB923CCEB}" type="datetimeFigureOut">
              <a:rPr lang="en-US" smtClean="0"/>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2027116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0BC748-7423-4B8F-8513-C36AB923CCEB}" type="datetimeFigureOut">
              <a:rPr lang="en-US" smtClean="0"/>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1327418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Footer Placeholder 1"/>
          <p:cNvSpPr>
            <a:spLocks noGrp="1"/>
          </p:cNvSpPr>
          <p:nvPr>
            <p:ph type="ftr" sz="quarter" idx="3"/>
          </p:nvPr>
        </p:nvSpPr>
        <p:spPr>
          <a:xfrm>
            <a:off x="4876800" y="6553635"/>
            <a:ext cx="3800390" cy="301752"/>
          </a:xfrm>
          <a:prstGeom prst="rect">
            <a:avLst/>
          </a:prstGeom>
        </p:spPr>
        <p:txBody>
          <a:bodyPr vert="horz" lIns="121899" tIns="60949" rIns="121899" bIns="60949" rtlCol="0" anchor="ctr"/>
          <a:lstStyle>
            <a:lvl1pPr algn="l">
              <a:defRPr sz="1000">
                <a:solidFill>
                  <a:schemeClr val="tx1">
                    <a:lumMod val="50000"/>
                  </a:schemeClr>
                </a:solidFill>
              </a:defRPr>
            </a:lvl1pPr>
          </a:lstStyle>
          <a:p>
            <a:endParaRPr lang="en-US" dirty="0"/>
          </a:p>
        </p:txBody>
      </p:sp>
      <p:sp>
        <p:nvSpPr>
          <p:cNvPr id="8" name="Text Placeholder 2"/>
          <p:cNvSpPr>
            <a:spLocks noGrp="1"/>
          </p:cNvSpPr>
          <p:nvPr>
            <p:ph type="body" sz="quarter" idx="13" hasCustomPrompt="1"/>
          </p:nvPr>
        </p:nvSpPr>
        <p:spPr>
          <a:xfrm>
            <a:off x="3543483" y="2609836"/>
            <a:ext cx="5806501" cy="968848"/>
          </a:xfrm>
          <a:prstGeom prst="rect">
            <a:avLst/>
          </a:prstGeom>
        </p:spPr>
        <p:txBody>
          <a:bodyPr lIns="121899" tIns="81240" rIns="162482" bIns="81240">
            <a:noAutofit/>
          </a:bodyPr>
          <a:lstStyle>
            <a:lvl1pPr marL="0" indent="0">
              <a:buFont typeface="Arial" panose="020B0604020202020204" pitchFamily="34" charset="0"/>
              <a:buNone/>
              <a:defRPr sz="3200" b="0" baseline="0">
                <a:solidFill>
                  <a:schemeClr val="tx1">
                    <a:lumMod val="75000"/>
                  </a:schemeClr>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9" name="Subtitle 2"/>
          <p:cNvSpPr>
            <a:spLocks noGrp="1"/>
          </p:cNvSpPr>
          <p:nvPr>
            <p:ph type="subTitle" idx="1" hasCustomPrompt="1"/>
          </p:nvPr>
        </p:nvSpPr>
        <p:spPr>
          <a:xfrm>
            <a:off x="569662" y="5114996"/>
            <a:ext cx="5806501" cy="692595"/>
          </a:xfrm>
          <a:prstGeom prst="rect">
            <a:avLst/>
          </a:prstGeom>
        </p:spPr>
        <p:txBody>
          <a:bodyPr lIns="162482" tIns="81240" rIns="162482" bIns="81240" anchor="t" anchorCtr="0">
            <a:noAutofit/>
          </a:bodyPr>
          <a:lstStyle>
            <a:lvl1pPr marL="0" indent="0" algn="l">
              <a:lnSpc>
                <a:spcPts val="2666"/>
              </a:lnSpc>
              <a:spcBef>
                <a:spcPts val="0"/>
              </a:spcBef>
              <a:buNone/>
              <a:defRPr sz="2100" b="0" i="0">
                <a:solidFill>
                  <a:schemeClr val="tx1">
                    <a:lumMod val="50000"/>
                  </a:schemeClr>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p:txBody>
      </p:sp>
      <p:sp>
        <p:nvSpPr>
          <p:cNvPr id="10" name="Text Placeholder 3"/>
          <p:cNvSpPr>
            <a:spLocks noGrp="1"/>
          </p:cNvSpPr>
          <p:nvPr>
            <p:ph type="body" sz="quarter" idx="14" hasCustomPrompt="1"/>
          </p:nvPr>
        </p:nvSpPr>
        <p:spPr>
          <a:xfrm>
            <a:off x="3543483" y="832880"/>
            <a:ext cx="5806501" cy="1071215"/>
          </a:xfrm>
          <a:prstGeom prst="rect">
            <a:avLst/>
          </a:prstGeom>
          <a:effectLst/>
        </p:spPr>
        <p:txBody>
          <a:bodyPr>
            <a:noAutofit/>
          </a:bodyPr>
          <a:lstStyle>
            <a:lvl1pPr marL="0" indent="0">
              <a:lnSpc>
                <a:spcPts val="4000"/>
              </a:lnSpc>
              <a:spcBef>
                <a:spcPts val="0"/>
              </a:spcBef>
              <a:buFontTx/>
              <a:buNone/>
              <a:defRPr sz="4000" b="1" cap="all" baseline="0">
                <a:solidFill>
                  <a:schemeClr val="tx1">
                    <a:lumMod val="75000"/>
                  </a:schemeClr>
                </a:solidFill>
                <a:latin typeface="+mj-lt"/>
              </a:defRPr>
            </a:lvl1pPr>
          </a:lstStyle>
          <a:p>
            <a:pPr>
              <a:buClrTx/>
              <a:buSzTx/>
            </a:pPr>
            <a:r>
              <a:rPr lang="en-US" kern="0" dirty="0"/>
              <a:t>PRESENTATION TITLE</a:t>
            </a:r>
          </a:p>
        </p:txBody>
      </p:sp>
      <p:cxnSp>
        <p:nvCxnSpPr>
          <p:cNvPr id="3" name="Straight Connector 2"/>
          <p:cNvCxnSpPr/>
          <p:nvPr userDrawn="1"/>
        </p:nvCxnSpPr>
        <p:spPr>
          <a:xfrm>
            <a:off x="0" y="1436038"/>
            <a:ext cx="4295839" cy="2792295"/>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V="1">
            <a:off x="4295839" y="2790758"/>
            <a:ext cx="7896161" cy="1437575"/>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997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gue slide">
    <p:bg>
      <p:bgPr>
        <a:solidFill>
          <a:schemeClr val="bg1"/>
        </a:solidFill>
        <a:effectLst/>
      </p:bgPr>
    </p:bg>
    <p:spTree>
      <p:nvGrpSpPr>
        <p:cNvPr id="1" name=""/>
        <p:cNvGrpSpPr/>
        <p:nvPr/>
      </p:nvGrpSpPr>
      <p:grpSpPr>
        <a:xfrm>
          <a:off x="0" y="0"/>
          <a:ext cx="0" cy="0"/>
          <a:chOff x="0" y="0"/>
          <a:chExt cx="0" cy="0"/>
        </a:xfrm>
      </p:grpSpPr>
      <p:sp>
        <p:nvSpPr>
          <p:cNvPr id="4" name="Text Placeholder 7"/>
          <p:cNvSpPr>
            <a:spLocks noGrp="1"/>
          </p:cNvSpPr>
          <p:nvPr userDrawn="1">
            <p:ph type="body" sz="quarter" idx="12"/>
          </p:nvPr>
        </p:nvSpPr>
        <p:spPr bwMode="white">
          <a:xfrm>
            <a:off x="614479" y="2171236"/>
            <a:ext cx="9684860"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rgbClr val="002060"/>
                </a:solidFill>
              </a:defRPr>
            </a:lvl1pPr>
            <a:lvl5pPr marL="1371360" indent="0">
              <a:buNone/>
              <a:defRPr/>
            </a:lvl5pPr>
          </a:lstStyle>
          <a:p>
            <a:pPr lvl="0"/>
            <a:r>
              <a:rPr lang="en-US" dirty="0"/>
              <a:t>Click to edit Master text styles</a:t>
            </a:r>
          </a:p>
        </p:txBody>
      </p:sp>
      <p:sp>
        <p:nvSpPr>
          <p:cNvPr id="29" name="Text Placeholder 7"/>
          <p:cNvSpPr>
            <a:spLocks noGrp="1"/>
          </p:cNvSpPr>
          <p:nvPr>
            <p:ph type="body" sz="quarter" idx="16" hasCustomPrompt="1"/>
          </p:nvPr>
        </p:nvSpPr>
        <p:spPr bwMode="white">
          <a:xfrm>
            <a:off x="614479" y="1306288"/>
            <a:ext cx="9684860" cy="891075"/>
          </a:xfrm>
          <a:prstGeom prst="rect">
            <a:avLst/>
          </a:prstGeom>
        </p:spPr>
        <p:txBody>
          <a:bodyPr anchor="t" anchorCtr="0">
            <a:norm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a:t>Edit #</a:t>
            </a:r>
          </a:p>
        </p:txBody>
      </p:sp>
    </p:spTree>
    <p:extLst>
      <p:ext uri="{BB962C8B-B14F-4D97-AF65-F5344CB8AC3E}">
        <p14:creationId xmlns:p14="http://schemas.microsoft.com/office/powerpoint/2010/main" val="2761932230"/>
      </p:ext>
    </p:extLst>
  </p:cSld>
  <p:clrMapOvr>
    <a:masterClrMapping/>
  </p:clrMapOvr>
  <p:transition>
    <p:fade/>
  </p:transition>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94943-8120-7D29-DFD5-457E3D490E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568CBD-4094-9B54-90E1-CB871071C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86221B-01BA-B8B4-FB21-4BECB9ACE7E1}"/>
              </a:ext>
            </a:extLst>
          </p:cNvPr>
          <p:cNvSpPr>
            <a:spLocks noGrp="1"/>
          </p:cNvSpPr>
          <p:nvPr>
            <p:ph type="dt" sz="half" idx="10"/>
          </p:nvPr>
        </p:nvSpPr>
        <p:spPr/>
        <p:txBody>
          <a:bodyPr/>
          <a:lstStyle/>
          <a:p>
            <a:fld id="{80B55838-4715-4E99-BA0D-F1A9289C45D4}" type="datetimeFigureOut">
              <a:rPr lang="en-US" smtClean="0"/>
              <a:t>5/10/25</a:t>
            </a:fld>
            <a:endParaRPr lang="en-US"/>
          </a:p>
        </p:txBody>
      </p:sp>
      <p:sp>
        <p:nvSpPr>
          <p:cNvPr id="5" name="Footer Placeholder 4">
            <a:extLst>
              <a:ext uri="{FF2B5EF4-FFF2-40B4-BE49-F238E27FC236}">
                <a16:creationId xmlns:a16="http://schemas.microsoft.com/office/drawing/2014/main" id="{8FA9EFFF-FDD0-8182-8409-A0BC5CEA3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55414-1CF1-580A-1A8E-2F5431494B86}"/>
              </a:ext>
            </a:extLst>
          </p:cNvPr>
          <p:cNvSpPr>
            <a:spLocks noGrp="1"/>
          </p:cNvSpPr>
          <p:nvPr>
            <p:ph type="sldNum" sz="quarter" idx="12"/>
          </p:nvPr>
        </p:nvSpPr>
        <p:spPr/>
        <p:txBody>
          <a:bodyPr/>
          <a:lstStyle/>
          <a:p>
            <a:fld id="{EA8C1D07-0560-43F0-A21C-690F6FADD697}" type="slidenum">
              <a:rPr lang="en-US" smtClean="0"/>
              <a:t>‹#›</a:t>
            </a:fld>
            <a:endParaRPr lang="en-US"/>
          </a:p>
        </p:txBody>
      </p:sp>
    </p:spTree>
    <p:extLst>
      <p:ext uri="{BB962C8B-B14F-4D97-AF65-F5344CB8AC3E}">
        <p14:creationId xmlns:p14="http://schemas.microsoft.com/office/powerpoint/2010/main" val="658646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E512-90F6-F3E6-7C91-691D55F58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005B06-F1B8-B51A-4AEC-66D4C09742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28D045-6EFE-19C6-27A1-2ABE889F6316}"/>
              </a:ext>
            </a:extLst>
          </p:cNvPr>
          <p:cNvSpPr>
            <a:spLocks noGrp="1"/>
          </p:cNvSpPr>
          <p:nvPr>
            <p:ph type="dt" sz="half" idx="10"/>
          </p:nvPr>
        </p:nvSpPr>
        <p:spPr/>
        <p:txBody>
          <a:bodyPr/>
          <a:lstStyle/>
          <a:p>
            <a:fld id="{80B55838-4715-4E99-BA0D-F1A9289C45D4}" type="datetimeFigureOut">
              <a:rPr lang="en-US" smtClean="0"/>
              <a:t>5/10/25</a:t>
            </a:fld>
            <a:endParaRPr lang="en-US"/>
          </a:p>
        </p:txBody>
      </p:sp>
      <p:sp>
        <p:nvSpPr>
          <p:cNvPr id="5" name="Footer Placeholder 4">
            <a:extLst>
              <a:ext uri="{FF2B5EF4-FFF2-40B4-BE49-F238E27FC236}">
                <a16:creationId xmlns:a16="http://schemas.microsoft.com/office/drawing/2014/main" id="{9C240375-11CF-A4C1-234B-553692A94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CB7BE-F0F7-85FC-0579-33BF476962A5}"/>
              </a:ext>
            </a:extLst>
          </p:cNvPr>
          <p:cNvSpPr>
            <a:spLocks noGrp="1"/>
          </p:cNvSpPr>
          <p:nvPr>
            <p:ph type="sldNum" sz="quarter" idx="12"/>
          </p:nvPr>
        </p:nvSpPr>
        <p:spPr/>
        <p:txBody>
          <a:bodyPr/>
          <a:lstStyle/>
          <a:p>
            <a:fld id="{EA8C1D07-0560-43F0-A21C-690F6FADD697}" type="slidenum">
              <a:rPr lang="en-US" smtClean="0"/>
              <a:t>‹#›</a:t>
            </a:fld>
            <a:endParaRPr lang="en-US"/>
          </a:p>
        </p:txBody>
      </p:sp>
    </p:spTree>
    <p:extLst>
      <p:ext uri="{BB962C8B-B14F-4D97-AF65-F5344CB8AC3E}">
        <p14:creationId xmlns:p14="http://schemas.microsoft.com/office/powerpoint/2010/main" val="2092574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4AD4D-CE17-2F50-DF4B-E0BC7AB33F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8A7FAE-4707-DFA8-D7D8-B1581DA710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1725E4-4567-8C06-9D70-31A3A0E8E353}"/>
              </a:ext>
            </a:extLst>
          </p:cNvPr>
          <p:cNvSpPr>
            <a:spLocks noGrp="1"/>
          </p:cNvSpPr>
          <p:nvPr>
            <p:ph type="dt" sz="half" idx="10"/>
          </p:nvPr>
        </p:nvSpPr>
        <p:spPr/>
        <p:txBody>
          <a:bodyPr/>
          <a:lstStyle/>
          <a:p>
            <a:fld id="{80B55838-4715-4E99-BA0D-F1A9289C45D4}" type="datetimeFigureOut">
              <a:rPr lang="en-US" smtClean="0"/>
              <a:t>5/10/25</a:t>
            </a:fld>
            <a:endParaRPr lang="en-US"/>
          </a:p>
        </p:txBody>
      </p:sp>
      <p:sp>
        <p:nvSpPr>
          <p:cNvPr id="5" name="Footer Placeholder 4">
            <a:extLst>
              <a:ext uri="{FF2B5EF4-FFF2-40B4-BE49-F238E27FC236}">
                <a16:creationId xmlns:a16="http://schemas.microsoft.com/office/drawing/2014/main" id="{C274D0BD-102C-1D23-2D71-A4378CFC9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135DDC-A0B0-65E8-1FF6-F2D7633EBB8B}"/>
              </a:ext>
            </a:extLst>
          </p:cNvPr>
          <p:cNvSpPr>
            <a:spLocks noGrp="1"/>
          </p:cNvSpPr>
          <p:nvPr>
            <p:ph type="sldNum" sz="quarter" idx="12"/>
          </p:nvPr>
        </p:nvSpPr>
        <p:spPr/>
        <p:txBody>
          <a:bodyPr/>
          <a:lstStyle/>
          <a:p>
            <a:fld id="{EA8C1D07-0560-43F0-A21C-690F6FADD697}" type="slidenum">
              <a:rPr lang="en-US" smtClean="0"/>
              <a:t>‹#›</a:t>
            </a:fld>
            <a:endParaRPr lang="en-US"/>
          </a:p>
        </p:txBody>
      </p:sp>
    </p:spTree>
    <p:extLst>
      <p:ext uri="{BB962C8B-B14F-4D97-AF65-F5344CB8AC3E}">
        <p14:creationId xmlns:p14="http://schemas.microsoft.com/office/powerpoint/2010/main" val="581557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A0572-5957-7ED2-AAD8-24A373DED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A6396-3119-319C-21C5-44D7BA085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CBA006-78E6-7CC1-3920-9B95429019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682C7C-37B3-9F54-4A4A-6CEC531DE9B5}"/>
              </a:ext>
            </a:extLst>
          </p:cNvPr>
          <p:cNvSpPr>
            <a:spLocks noGrp="1"/>
          </p:cNvSpPr>
          <p:nvPr>
            <p:ph type="dt" sz="half" idx="10"/>
          </p:nvPr>
        </p:nvSpPr>
        <p:spPr/>
        <p:txBody>
          <a:bodyPr/>
          <a:lstStyle/>
          <a:p>
            <a:fld id="{80B55838-4715-4E99-BA0D-F1A9289C45D4}" type="datetimeFigureOut">
              <a:rPr lang="en-US" smtClean="0"/>
              <a:t>5/10/25</a:t>
            </a:fld>
            <a:endParaRPr lang="en-US"/>
          </a:p>
        </p:txBody>
      </p:sp>
      <p:sp>
        <p:nvSpPr>
          <p:cNvPr id="6" name="Footer Placeholder 5">
            <a:extLst>
              <a:ext uri="{FF2B5EF4-FFF2-40B4-BE49-F238E27FC236}">
                <a16:creationId xmlns:a16="http://schemas.microsoft.com/office/drawing/2014/main" id="{C292C20F-6F73-FBB9-7E72-5484BB2938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32FFA-AC48-A25D-E3B1-57F466373229}"/>
              </a:ext>
            </a:extLst>
          </p:cNvPr>
          <p:cNvSpPr>
            <a:spLocks noGrp="1"/>
          </p:cNvSpPr>
          <p:nvPr>
            <p:ph type="sldNum" sz="quarter" idx="12"/>
          </p:nvPr>
        </p:nvSpPr>
        <p:spPr/>
        <p:txBody>
          <a:bodyPr/>
          <a:lstStyle/>
          <a:p>
            <a:fld id="{EA8C1D07-0560-43F0-A21C-690F6FADD697}" type="slidenum">
              <a:rPr lang="en-US" smtClean="0"/>
              <a:t>‹#›</a:t>
            </a:fld>
            <a:endParaRPr lang="en-US"/>
          </a:p>
        </p:txBody>
      </p:sp>
    </p:spTree>
    <p:extLst>
      <p:ext uri="{BB962C8B-B14F-4D97-AF65-F5344CB8AC3E}">
        <p14:creationId xmlns:p14="http://schemas.microsoft.com/office/powerpoint/2010/main" val="3290714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DF28-7FD7-5E82-FBD4-77BF806820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B08225-1186-2E1A-06FF-22A248E2CA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0E58AD-F647-D511-5A60-FDF4C379E6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112403-8EEB-8F1A-0F49-C1706060A9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76EBFD-ACA1-6EC1-EC12-257231F411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177FDF-C95F-9BBA-0EF5-6F2A60B072EB}"/>
              </a:ext>
            </a:extLst>
          </p:cNvPr>
          <p:cNvSpPr>
            <a:spLocks noGrp="1"/>
          </p:cNvSpPr>
          <p:nvPr>
            <p:ph type="dt" sz="half" idx="10"/>
          </p:nvPr>
        </p:nvSpPr>
        <p:spPr/>
        <p:txBody>
          <a:bodyPr/>
          <a:lstStyle/>
          <a:p>
            <a:fld id="{80B55838-4715-4E99-BA0D-F1A9289C45D4}" type="datetimeFigureOut">
              <a:rPr lang="en-US" smtClean="0"/>
              <a:t>5/10/25</a:t>
            </a:fld>
            <a:endParaRPr lang="en-US"/>
          </a:p>
        </p:txBody>
      </p:sp>
      <p:sp>
        <p:nvSpPr>
          <p:cNvPr id="8" name="Footer Placeholder 7">
            <a:extLst>
              <a:ext uri="{FF2B5EF4-FFF2-40B4-BE49-F238E27FC236}">
                <a16:creationId xmlns:a16="http://schemas.microsoft.com/office/drawing/2014/main" id="{1EB14256-6518-CD71-79BA-B5C1351983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9E4002-C9F2-A966-9682-33C4E3409F1A}"/>
              </a:ext>
            </a:extLst>
          </p:cNvPr>
          <p:cNvSpPr>
            <a:spLocks noGrp="1"/>
          </p:cNvSpPr>
          <p:nvPr>
            <p:ph type="sldNum" sz="quarter" idx="12"/>
          </p:nvPr>
        </p:nvSpPr>
        <p:spPr/>
        <p:txBody>
          <a:bodyPr/>
          <a:lstStyle/>
          <a:p>
            <a:fld id="{EA8C1D07-0560-43F0-A21C-690F6FADD697}" type="slidenum">
              <a:rPr lang="en-US" smtClean="0"/>
              <a:t>‹#›</a:t>
            </a:fld>
            <a:endParaRPr lang="en-US"/>
          </a:p>
        </p:txBody>
      </p:sp>
    </p:spTree>
    <p:extLst>
      <p:ext uri="{BB962C8B-B14F-4D97-AF65-F5344CB8AC3E}">
        <p14:creationId xmlns:p14="http://schemas.microsoft.com/office/powerpoint/2010/main" val="2675667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1061-5044-0738-884B-3FB7090074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78D12F-E89B-C1B6-38A7-62D5AC0BFA85}"/>
              </a:ext>
            </a:extLst>
          </p:cNvPr>
          <p:cNvSpPr>
            <a:spLocks noGrp="1"/>
          </p:cNvSpPr>
          <p:nvPr>
            <p:ph type="dt" sz="half" idx="10"/>
          </p:nvPr>
        </p:nvSpPr>
        <p:spPr/>
        <p:txBody>
          <a:bodyPr/>
          <a:lstStyle/>
          <a:p>
            <a:fld id="{80B55838-4715-4E99-BA0D-F1A9289C45D4}" type="datetimeFigureOut">
              <a:rPr lang="en-US" smtClean="0"/>
              <a:t>5/10/25</a:t>
            </a:fld>
            <a:endParaRPr lang="en-US"/>
          </a:p>
        </p:txBody>
      </p:sp>
      <p:sp>
        <p:nvSpPr>
          <p:cNvPr id="4" name="Footer Placeholder 3">
            <a:extLst>
              <a:ext uri="{FF2B5EF4-FFF2-40B4-BE49-F238E27FC236}">
                <a16:creationId xmlns:a16="http://schemas.microsoft.com/office/drawing/2014/main" id="{37CEBA2E-B1E8-2DB8-D4A3-DFD2B74901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DED907-3A36-D996-2DA6-5F1AAF9A1940}"/>
              </a:ext>
            </a:extLst>
          </p:cNvPr>
          <p:cNvSpPr>
            <a:spLocks noGrp="1"/>
          </p:cNvSpPr>
          <p:nvPr>
            <p:ph type="sldNum" sz="quarter" idx="12"/>
          </p:nvPr>
        </p:nvSpPr>
        <p:spPr/>
        <p:txBody>
          <a:bodyPr/>
          <a:lstStyle/>
          <a:p>
            <a:fld id="{EA8C1D07-0560-43F0-A21C-690F6FADD697}" type="slidenum">
              <a:rPr lang="en-US" smtClean="0"/>
              <a:t>‹#›</a:t>
            </a:fld>
            <a:endParaRPr lang="en-US"/>
          </a:p>
        </p:txBody>
      </p:sp>
    </p:spTree>
    <p:extLst>
      <p:ext uri="{BB962C8B-B14F-4D97-AF65-F5344CB8AC3E}">
        <p14:creationId xmlns:p14="http://schemas.microsoft.com/office/powerpoint/2010/main" val="2320459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0BC748-7423-4B8F-8513-C36AB923CCEB}" type="datetimeFigureOut">
              <a:rPr lang="en-US" smtClean="0"/>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3632010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A5E50A-3C52-453E-C554-48770939FB58}"/>
              </a:ext>
            </a:extLst>
          </p:cNvPr>
          <p:cNvSpPr>
            <a:spLocks noGrp="1"/>
          </p:cNvSpPr>
          <p:nvPr>
            <p:ph type="dt" sz="half" idx="10"/>
          </p:nvPr>
        </p:nvSpPr>
        <p:spPr/>
        <p:txBody>
          <a:bodyPr/>
          <a:lstStyle/>
          <a:p>
            <a:fld id="{80B55838-4715-4E99-BA0D-F1A9289C45D4}" type="datetimeFigureOut">
              <a:rPr lang="en-US" smtClean="0"/>
              <a:t>5/10/25</a:t>
            </a:fld>
            <a:endParaRPr lang="en-US"/>
          </a:p>
        </p:txBody>
      </p:sp>
      <p:sp>
        <p:nvSpPr>
          <p:cNvPr id="3" name="Footer Placeholder 2">
            <a:extLst>
              <a:ext uri="{FF2B5EF4-FFF2-40B4-BE49-F238E27FC236}">
                <a16:creationId xmlns:a16="http://schemas.microsoft.com/office/drawing/2014/main" id="{A28DDEC1-23AC-19A3-BBE3-076AAE6DA1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31E8E1-9ABC-C390-8984-014799502549}"/>
              </a:ext>
            </a:extLst>
          </p:cNvPr>
          <p:cNvSpPr>
            <a:spLocks noGrp="1"/>
          </p:cNvSpPr>
          <p:nvPr>
            <p:ph type="sldNum" sz="quarter" idx="12"/>
          </p:nvPr>
        </p:nvSpPr>
        <p:spPr/>
        <p:txBody>
          <a:bodyPr/>
          <a:lstStyle/>
          <a:p>
            <a:fld id="{EA8C1D07-0560-43F0-A21C-690F6FADD697}" type="slidenum">
              <a:rPr lang="en-US" smtClean="0"/>
              <a:t>‹#›</a:t>
            </a:fld>
            <a:endParaRPr lang="en-US"/>
          </a:p>
        </p:txBody>
      </p:sp>
    </p:spTree>
    <p:extLst>
      <p:ext uri="{BB962C8B-B14F-4D97-AF65-F5344CB8AC3E}">
        <p14:creationId xmlns:p14="http://schemas.microsoft.com/office/powerpoint/2010/main" val="28862679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564C-DE2F-8855-DA75-48D393A9A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A61B41-2DCA-D564-0318-B43FC9E051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D03B50-1A79-29F0-A835-287958E13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8306C9-07AB-B25B-AEDB-54CB6F8CC9AB}"/>
              </a:ext>
            </a:extLst>
          </p:cNvPr>
          <p:cNvSpPr>
            <a:spLocks noGrp="1"/>
          </p:cNvSpPr>
          <p:nvPr>
            <p:ph type="dt" sz="half" idx="10"/>
          </p:nvPr>
        </p:nvSpPr>
        <p:spPr/>
        <p:txBody>
          <a:bodyPr/>
          <a:lstStyle/>
          <a:p>
            <a:fld id="{80B55838-4715-4E99-BA0D-F1A9289C45D4}" type="datetimeFigureOut">
              <a:rPr lang="en-US" smtClean="0"/>
              <a:t>5/10/25</a:t>
            </a:fld>
            <a:endParaRPr lang="en-US"/>
          </a:p>
        </p:txBody>
      </p:sp>
      <p:sp>
        <p:nvSpPr>
          <p:cNvPr id="6" name="Footer Placeholder 5">
            <a:extLst>
              <a:ext uri="{FF2B5EF4-FFF2-40B4-BE49-F238E27FC236}">
                <a16:creationId xmlns:a16="http://schemas.microsoft.com/office/drawing/2014/main" id="{BDF5FB49-7CFB-1FE6-4089-744A14E853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7FC82-35DC-14D5-855D-5D7FD592A4A7}"/>
              </a:ext>
            </a:extLst>
          </p:cNvPr>
          <p:cNvSpPr>
            <a:spLocks noGrp="1"/>
          </p:cNvSpPr>
          <p:nvPr>
            <p:ph type="sldNum" sz="quarter" idx="12"/>
          </p:nvPr>
        </p:nvSpPr>
        <p:spPr/>
        <p:txBody>
          <a:bodyPr/>
          <a:lstStyle/>
          <a:p>
            <a:fld id="{EA8C1D07-0560-43F0-A21C-690F6FADD697}" type="slidenum">
              <a:rPr lang="en-US" smtClean="0"/>
              <a:t>‹#›</a:t>
            </a:fld>
            <a:endParaRPr lang="en-US"/>
          </a:p>
        </p:txBody>
      </p:sp>
    </p:spTree>
    <p:extLst>
      <p:ext uri="{BB962C8B-B14F-4D97-AF65-F5344CB8AC3E}">
        <p14:creationId xmlns:p14="http://schemas.microsoft.com/office/powerpoint/2010/main" val="118161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19CFF-27AF-3EB7-41F4-55895C9558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559AB4-BAAA-F9B7-5D43-083D96EFD5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D7A48D-AB54-1502-0BB8-E61C70210E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21063-ADCC-E00F-06B8-F0368CB71D30}"/>
              </a:ext>
            </a:extLst>
          </p:cNvPr>
          <p:cNvSpPr>
            <a:spLocks noGrp="1"/>
          </p:cNvSpPr>
          <p:nvPr>
            <p:ph type="dt" sz="half" idx="10"/>
          </p:nvPr>
        </p:nvSpPr>
        <p:spPr/>
        <p:txBody>
          <a:bodyPr/>
          <a:lstStyle/>
          <a:p>
            <a:fld id="{80B55838-4715-4E99-BA0D-F1A9289C45D4}" type="datetimeFigureOut">
              <a:rPr lang="en-US" smtClean="0"/>
              <a:t>5/10/25</a:t>
            </a:fld>
            <a:endParaRPr lang="en-US"/>
          </a:p>
        </p:txBody>
      </p:sp>
      <p:sp>
        <p:nvSpPr>
          <p:cNvPr id="6" name="Footer Placeholder 5">
            <a:extLst>
              <a:ext uri="{FF2B5EF4-FFF2-40B4-BE49-F238E27FC236}">
                <a16:creationId xmlns:a16="http://schemas.microsoft.com/office/drawing/2014/main" id="{CE25D3FE-AAE9-DA85-E983-D9E32A9FE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CED62-ED00-3E11-EA62-66441A9F5B04}"/>
              </a:ext>
            </a:extLst>
          </p:cNvPr>
          <p:cNvSpPr>
            <a:spLocks noGrp="1"/>
          </p:cNvSpPr>
          <p:nvPr>
            <p:ph type="sldNum" sz="quarter" idx="12"/>
          </p:nvPr>
        </p:nvSpPr>
        <p:spPr/>
        <p:txBody>
          <a:bodyPr/>
          <a:lstStyle/>
          <a:p>
            <a:fld id="{EA8C1D07-0560-43F0-A21C-690F6FADD697}" type="slidenum">
              <a:rPr lang="en-US" smtClean="0"/>
              <a:t>‹#›</a:t>
            </a:fld>
            <a:endParaRPr lang="en-US"/>
          </a:p>
        </p:txBody>
      </p:sp>
    </p:spTree>
    <p:extLst>
      <p:ext uri="{BB962C8B-B14F-4D97-AF65-F5344CB8AC3E}">
        <p14:creationId xmlns:p14="http://schemas.microsoft.com/office/powerpoint/2010/main" val="655047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89A1-F96A-AD02-0F42-16681F8902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3CB90B-E3F5-88BF-A571-DA543E9855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1AAF1-22CF-7A0C-9281-C7637885B381}"/>
              </a:ext>
            </a:extLst>
          </p:cNvPr>
          <p:cNvSpPr>
            <a:spLocks noGrp="1"/>
          </p:cNvSpPr>
          <p:nvPr>
            <p:ph type="dt" sz="half" idx="10"/>
          </p:nvPr>
        </p:nvSpPr>
        <p:spPr/>
        <p:txBody>
          <a:bodyPr/>
          <a:lstStyle/>
          <a:p>
            <a:fld id="{80B55838-4715-4E99-BA0D-F1A9289C45D4}" type="datetimeFigureOut">
              <a:rPr lang="en-US" smtClean="0"/>
              <a:t>5/10/25</a:t>
            </a:fld>
            <a:endParaRPr lang="en-US"/>
          </a:p>
        </p:txBody>
      </p:sp>
      <p:sp>
        <p:nvSpPr>
          <p:cNvPr id="5" name="Footer Placeholder 4">
            <a:extLst>
              <a:ext uri="{FF2B5EF4-FFF2-40B4-BE49-F238E27FC236}">
                <a16:creationId xmlns:a16="http://schemas.microsoft.com/office/drawing/2014/main" id="{41016CEF-7F15-4959-DBFD-267B45D7C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C0CA9-46A9-6C30-9B3F-FABA55EDA58F}"/>
              </a:ext>
            </a:extLst>
          </p:cNvPr>
          <p:cNvSpPr>
            <a:spLocks noGrp="1"/>
          </p:cNvSpPr>
          <p:nvPr>
            <p:ph type="sldNum" sz="quarter" idx="12"/>
          </p:nvPr>
        </p:nvSpPr>
        <p:spPr/>
        <p:txBody>
          <a:bodyPr/>
          <a:lstStyle/>
          <a:p>
            <a:fld id="{EA8C1D07-0560-43F0-A21C-690F6FADD697}" type="slidenum">
              <a:rPr lang="en-US" smtClean="0"/>
              <a:t>‹#›</a:t>
            </a:fld>
            <a:endParaRPr lang="en-US"/>
          </a:p>
        </p:txBody>
      </p:sp>
    </p:spTree>
    <p:extLst>
      <p:ext uri="{BB962C8B-B14F-4D97-AF65-F5344CB8AC3E}">
        <p14:creationId xmlns:p14="http://schemas.microsoft.com/office/powerpoint/2010/main" val="2997647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0EAB92-3355-EA3A-F478-43A9944B62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BB43AE-5FB0-FEA3-F979-376DCBA92B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4E2FB-0B92-4EB5-E4FA-3BF89F4532B0}"/>
              </a:ext>
            </a:extLst>
          </p:cNvPr>
          <p:cNvSpPr>
            <a:spLocks noGrp="1"/>
          </p:cNvSpPr>
          <p:nvPr>
            <p:ph type="dt" sz="half" idx="10"/>
          </p:nvPr>
        </p:nvSpPr>
        <p:spPr/>
        <p:txBody>
          <a:bodyPr/>
          <a:lstStyle/>
          <a:p>
            <a:fld id="{80B55838-4715-4E99-BA0D-F1A9289C45D4}" type="datetimeFigureOut">
              <a:rPr lang="en-US" smtClean="0"/>
              <a:t>5/10/25</a:t>
            </a:fld>
            <a:endParaRPr lang="en-US"/>
          </a:p>
        </p:txBody>
      </p:sp>
      <p:sp>
        <p:nvSpPr>
          <p:cNvPr id="5" name="Footer Placeholder 4">
            <a:extLst>
              <a:ext uri="{FF2B5EF4-FFF2-40B4-BE49-F238E27FC236}">
                <a16:creationId xmlns:a16="http://schemas.microsoft.com/office/drawing/2014/main" id="{273B6FD6-3327-F55C-728C-20B7B1BBD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A6CA6-3833-CCA9-2999-C3AF5A7AB01D}"/>
              </a:ext>
            </a:extLst>
          </p:cNvPr>
          <p:cNvSpPr>
            <a:spLocks noGrp="1"/>
          </p:cNvSpPr>
          <p:nvPr>
            <p:ph type="sldNum" sz="quarter" idx="12"/>
          </p:nvPr>
        </p:nvSpPr>
        <p:spPr/>
        <p:txBody>
          <a:bodyPr/>
          <a:lstStyle/>
          <a:p>
            <a:fld id="{EA8C1D07-0560-43F0-A21C-690F6FADD697}" type="slidenum">
              <a:rPr lang="en-US" smtClean="0"/>
              <a:t>‹#›</a:t>
            </a:fld>
            <a:endParaRPr lang="en-US"/>
          </a:p>
        </p:txBody>
      </p:sp>
    </p:spTree>
    <p:extLst>
      <p:ext uri="{BB962C8B-B14F-4D97-AF65-F5344CB8AC3E}">
        <p14:creationId xmlns:p14="http://schemas.microsoft.com/office/powerpoint/2010/main" val="3147774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p:cNvPicPr>
          <p:nvPr userDrawn="1"/>
        </p:nvPicPr>
        <p:blipFill>
          <a:blip r:embed="rId2">
            <a:duotone>
              <a:schemeClr val="accent1">
                <a:shade val="45000"/>
                <a:satMod val="135000"/>
              </a:schemeClr>
              <a:prstClr val="white"/>
            </a:duotone>
          </a:blip>
          <a:stretch>
            <a:fillRect/>
          </a:stretch>
        </p:blipFill>
        <p:spPr>
          <a:xfrm>
            <a:off x="14745" y="398"/>
            <a:ext cx="12282818" cy="6857602"/>
          </a:xfrm>
          <a:prstGeom prst="rect">
            <a:avLst/>
          </a:prstGeom>
          <a:gradFill>
            <a:gsLst>
              <a:gs pos="0">
                <a:schemeClr val="accent1">
                  <a:lumMod val="5000"/>
                  <a:lumOff val="95000"/>
                  <a:alpha val="49000"/>
                </a:schemeClr>
              </a:gs>
              <a:gs pos="74000">
                <a:schemeClr val="accent1">
                  <a:lumMod val="45000"/>
                  <a:lumOff val="55000"/>
                  <a:alpha val="57000"/>
                </a:schemeClr>
              </a:gs>
              <a:gs pos="83000">
                <a:schemeClr val="accent1">
                  <a:lumMod val="45000"/>
                  <a:lumOff val="55000"/>
                  <a:alpha val="30000"/>
                </a:schemeClr>
              </a:gs>
              <a:gs pos="100000">
                <a:schemeClr val="accent1">
                  <a:lumMod val="30000"/>
                  <a:lumOff val="70000"/>
                  <a:alpha val="35000"/>
                </a:schemeClr>
              </a:gs>
            </a:gsLst>
            <a:lin ang="5400000" scaled="1"/>
          </a:gradFill>
        </p:spPr>
      </p:pic>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0BC748-7423-4B8F-8513-C36AB923CCEB}" type="datetimeFigureOut">
              <a:rPr lang="en-US" smtClean="0"/>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4218280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0BC748-7423-4B8F-8513-C36AB923CCEB}" type="datetimeFigureOut">
              <a:rPr lang="en-US" smtClean="0"/>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3609720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0BC748-7423-4B8F-8513-C36AB923CCEB}" type="datetimeFigureOut">
              <a:rPr lang="en-US" smtClean="0"/>
              <a:t>5/10/25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3208195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963" y="-156520"/>
            <a:ext cx="10515600"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3D0BC748-7423-4B8F-8513-C36AB923CCEB}" type="datetimeFigureOut">
              <a:rPr lang="en-US" smtClean="0"/>
              <a:t>5/10/25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2343369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0BC748-7423-4B8F-8513-C36AB923CCEB}" type="datetimeFigureOut">
              <a:rPr lang="en-US" smtClean="0"/>
              <a:t>5/10/25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966291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0BC748-7423-4B8F-8513-C36AB923CCEB}" type="datetimeFigureOut">
              <a:rPr lang="en-US" smtClean="0"/>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3307299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0BC748-7423-4B8F-8513-C36AB923CCEB}" type="datetimeFigureOut">
              <a:rPr lang="en-US" smtClean="0"/>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780918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0BC748-7423-4B8F-8513-C36AB923CCEB}" type="datetimeFigureOut">
              <a:rPr lang="en-US" smtClean="0"/>
              <a:t>5/10/25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C79B9-00C3-4BB8-8DA9-8BA2C589BE39}" type="slidenum">
              <a:rPr lang="en-US" smtClean="0"/>
              <a:t>‹#›</a:t>
            </a:fld>
            <a:endParaRPr lang="en-US"/>
          </a:p>
        </p:txBody>
      </p:sp>
      <p:sp>
        <p:nvSpPr>
          <p:cNvPr id="7" name="AutoShape 2" descr="Image result for background"/>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9754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rgbClr val="0020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9F91A3-91F1-4C28-4685-54AF1007B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35F7FE-BFBE-DBE0-9C14-47912581D0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8F1312-4E83-7E1C-3F29-915A0FF2C9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55838-4715-4E99-BA0D-F1A9289C45D4}" type="datetimeFigureOut">
              <a:rPr lang="en-US" smtClean="0"/>
              <a:t>5/10/25</a:t>
            </a:fld>
            <a:endParaRPr lang="en-US"/>
          </a:p>
        </p:txBody>
      </p:sp>
      <p:sp>
        <p:nvSpPr>
          <p:cNvPr id="5" name="Footer Placeholder 4">
            <a:extLst>
              <a:ext uri="{FF2B5EF4-FFF2-40B4-BE49-F238E27FC236}">
                <a16:creationId xmlns:a16="http://schemas.microsoft.com/office/drawing/2014/main" id="{3E94EAA0-7E76-ED81-8EFA-6331C3CB0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ECDADD-8094-2D36-AE7C-47D63414C2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C1D07-0560-43F0-A21C-690F6FADD697}" type="slidenum">
              <a:rPr lang="en-US" smtClean="0"/>
              <a:t>‹#›</a:t>
            </a:fld>
            <a:endParaRPr lang="en-US"/>
          </a:p>
        </p:txBody>
      </p:sp>
    </p:spTree>
    <p:extLst>
      <p:ext uri="{BB962C8B-B14F-4D97-AF65-F5344CB8AC3E}">
        <p14:creationId xmlns:p14="http://schemas.microsoft.com/office/powerpoint/2010/main" val="25901519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manrod/"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lockheedmartin.com/en-us/capabilities/cyber/cyber-kill-chain.html" TargetMode="External"/><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zh.moegirl.org.cn/%E6%AF%92%E8%9B%87%E4%B9%8B%E7%89%99"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ab-cs-center.deviantart.com/art/Glossy-Traffic-Signal-Light-451056523" TargetMode="External"/><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attack.mitre.or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www.flickr.com/photos/qinetiq/4926273442/" TargetMode="External"/><Relationship Id="rId7" Type="http://schemas.openxmlformats.org/officeDocument/2006/relationships/diagramQuickStyle" Target="../diagrams/quickStyle2.xml"/><Relationship Id="rId2" Type="http://schemas.openxmlformats.org/officeDocument/2006/relationships/image" Target="../media/image24.jpg"/><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creativecommons.org/licenses/by-nc-nd/3.0/" TargetMode="External"/><Relationship Id="rId9" Type="http://schemas.microsoft.com/office/2007/relationships/diagramDrawing" Target="../diagrams/drawing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blogography.com/archives/tag/mcdonalds" TargetMode="External"/><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irpa.eu/mai-piu-per-favore-un-click-day/"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mentalblock.miraheze.org/wiki/Carmen_Sandiego_(2019)"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techzim.co.zw/2010/09/social-engineering/" TargetMode="External"/><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creativecommons.org/licenses/by-nc-nd/3.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wired.it/play/libri/2019/02/13/segreti-cybermondo-intervista-foresi/" TargetMode="External"/><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technofaq.org/posts/2020/07/does-vpn-protect-your-device-from-malware/" TargetMode="External"/><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sinistrainksteyne.wordpress.com/2013/07/31/mid-week-quote-persistence/"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ommons.wikimedia.org/wiki/File:Israel_in_World_War_I_-_Soldiers_in_the_trenches_H_OP_038.JPG" TargetMode="External"/><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qw-information.blogspot.com/2014/11/aqw-fast-level-up-level-45-65.html" TargetMode="External"/><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commons.wikimedia.org/wiki/File:2020-05-06_16_49_07_A_tabby_cat_hiding_under_a_bed_in_the_Franklin_Farm_section_of_Oak_Hill,_Fairfax_County,_Virginia.jpg" TargetMode="External"/><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smartfootball.com/run-game/adapting-the-rocket-toss-sweep-to-spread-and-pro-style-offenses"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1.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askleo.com/why-does-my-email-program-keep-prompting-for-my-password/"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pngimg.com/download/50064"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geekblast.com.br/2019/06/indiana-jones-5-harrison-ford-diz-que.html" TargetMode="External"/><Relationship Id="rId2" Type="http://schemas.openxmlformats.org/officeDocument/2006/relationships/image" Target="../media/image45.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otufc.blogspot.com/2011/10/2-ufc-lightweight-mauricio-rua.html"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flickr.com/photos/126678443@N02/14813746356" TargetMode="External"/><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flickr.com/photos/calliope/2858666681" TargetMode="External"/><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opentextbook.site/informationsystems2019/chapter/chapter-6-information-systems-security-information-systems-introduction/" TargetMode="External"/><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duperrin.com/2021/03/31/4e-barometre-de-lexperience-collaborateur-un-sujet-majeur-en-quete-dimpact/" TargetMode="External"/><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neurodojo.blogspot.co.uk/2016_06_01_archive.html" TargetMode="External"/><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www.flickr.com/photos/39955793@N07/44779976631/" TargetMode="External"/><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pixabay.com/en/blueprint-ruler-architecture-964629/" TargetMode="External"/><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freesvg.org/expert-fire-wall" TargetMode="External"/><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hyperlink" Target="https://www.publicdomainpictures.net/view-image.php?image=120844&amp;picture=sniffing-dog"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pxhere.com/en/photo/1349173" TargetMode="External"/><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thebluediamondgallery.com/wooden-tile/i/identity.html" TargetMode="External"/><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s://technofaq.org/posts/2019/06/six-web-security-vulnerabilities-you-can-and-should-prevent/" TargetMode="External"/><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pxhere.com/en/photo/1566887" TargetMode="External"/><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globo.tech/learning-center/linux-firewall-introduction/" TargetMode="Externa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www.bauer-power.net/2018/01/top-5-computer-security-threats.html" TargetMode="External"/><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www.alltutorials.info/2018/05/beware-mantis-roaming-malware-includes-frequent-use-of-free-wifi.html" TargetMode="External"/><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88.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hyperlink" Target="http://www.aliem.com/paucis-verbis-lifetime-attributable-risk-of-cancer-from-ct/" TargetMode="External"/><Relationship Id="rId7" Type="http://schemas.openxmlformats.org/officeDocument/2006/relationships/diagramQuickStyle" Target="../diagrams/quickStyle7.xml"/><Relationship Id="rId2" Type="http://schemas.openxmlformats.org/officeDocument/2006/relationships/image" Target="../media/image70.jpg"/><Relationship Id="rId1" Type="http://schemas.openxmlformats.org/officeDocument/2006/relationships/slideLayout" Target="../slideLayouts/slideLayout4.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hyperlink" Target="https://creativecommons.org/licenses/by-nc-nd/3.0/" TargetMode="External"/><Relationship Id="rId9" Type="http://schemas.microsoft.com/office/2007/relationships/diagramDrawing" Target="../diagrams/drawing7.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188971" y="438482"/>
            <a:ext cx="6561697" cy="1286772"/>
          </a:xfrm>
        </p:spPr>
        <p:txBody>
          <a:bodyPr/>
          <a:lstStyle/>
          <a:p>
            <a:pPr>
              <a:spcAft>
                <a:spcPts val="600"/>
              </a:spcAft>
            </a:pPr>
            <a:r>
              <a:rPr lang="en-US" b="0" dirty="0"/>
              <a:t>Threat Intelligence Support Unit (TISU)</a:t>
            </a:r>
          </a:p>
          <a:p>
            <a:pPr>
              <a:spcAft>
                <a:spcPts val="600"/>
              </a:spcAft>
            </a:pPr>
            <a:endParaRPr lang="en-US" sz="3200" b="0" dirty="0">
              <a:cs typeface="DINOT" pitchFamily="34" charset="0"/>
            </a:endParaRPr>
          </a:p>
          <a:p>
            <a:pPr>
              <a:spcAft>
                <a:spcPts val="600"/>
              </a:spcAft>
            </a:pPr>
            <a:r>
              <a:rPr lang="en-US" sz="3200" b="0" dirty="0">
                <a:cs typeface="DINOT" pitchFamily="34" charset="0"/>
              </a:rPr>
              <a:t>TISU Review and Exam Prep Part I</a:t>
            </a:r>
          </a:p>
          <a:p>
            <a:endParaRPr lang="en-US" sz="3200" dirty="0">
              <a:cs typeface="DINOT" pitchFamily="34" charset="0"/>
            </a:endParaRPr>
          </a:p>
        </p:txBody>
      </p:sp>
      <p:sp>
        <p:nvSpPr>
          <p:cNvPr id="5" name="TextBox 4"/>
          <p:cNvSpPr txBox="1"/>
          <p:nvPr/>
        </p:nvSpPr>
        <p:spPr bwMode="auto">
          <a:xfrm>
            <a:off x="541276" y="4753169"/>
            <a:ext cx="8641546" cy="1458430"/>
          </a:xfrm>
          <a:prstGeom prst="rect">
            <a:avLst/>
          </a:prstGeom>
          <a:noFill/>
          <a:ln>
            <a:noFill/>
          </a:ln>
          <a:effectLst/>
        </p:spPr>
        <p:txBody>
          <a:bodyPr vert="horz" wrap="square" lIns="121883" tIns="60941" rIns="121883" bIns="60941"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 Presented 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@CroodSolutions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Garamond" panose="02020404030301010803" pitchFamily="18" charset="0"/>
                <a:ea typeface="+mn-ea"/>
                <a:cs typeface="+mn-cs"/>
                <a:hlinkClick r:id="rId3"/>
              </a:rPr>
              <a:t>https://www.linkedin.com/in/manrod/</a:t>
            </a:r>
            <a:endParaRPr kumimoji="0" lang="en-US" sz="2000" b="1" i="0" u="none" strike="noStrike" kern="0" cap="none" spc="0" normalizeH="0" baseline="0" noProof="0" dirty="0">
              <a:ln>
                <a:noFill/>
              </a:ln>
              <a:solidFill>
                <a:prstClr val="black"/>
              </a:solidFill>
              <a:effectLst/>
              <a:uLnTx/>
              <a:uFillTx/>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kern="0" dirty="0">
              <a:solidFill>
                <a:prstClr val="black"/>
              </a:solidFill>
              <a:latin typeface="Garamond" panose="020204040303010108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0" dirty="0">
                <a:solidFill>
                  <a:prstClr val="black"/>
                </a:solidFill>
                <a:latin typeface="Garamond" panose="02020404030301010803" pitchFamily="18" charset="0"/>
              </a:rPr>
              <a:t>Created 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Numerous contributors.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 </a:t>
            </a:r>
          </a:p>
        </p:txBody>
      </p:sp>
    </p:spTree>
    <p:extLst>
      <p:ext uri="{BB962C8B-B14F-4D97-AF65-F5344CB8AC3E}">
        <p14:creationId xmlns:p14="http://schemas.microsoft.com/office/powerpoint/2010/main" val="20542086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2101-87B8-4AD0-B896-DCAB8B51EBF5}"/>
              </a:ext>
            </a:extLst>
          </p:cNvPr>
          <p:cNvSpPr>
            <a:spLocks noGrp="1"/>
          </p:cNvSpPr>
          <p:nvPr>
            <p:ph type="title"/>
          </p:nvPr>
        </p:nvSpPr>
        <p:spPr>
          <a:xfrm>
            <a:off x="199963" y="85217"/>
            <a:ext cx="10515600" cy="1325563"/>
          </a:xfrm>
        </p:spPr>
        <p:txBody>
          <a:bodyPr/>
          <a:lstStyle/>
          <a:p>
            <a:r>
              <a:rPr lang="en-US" dirty="0"/>
              <a:t>Initial Flow Examples:</a:t>
            </a:r>
            <a:br>
              <a:rPr lang="en-US" dirty="0"/>
            </a:br>
            <a:r>
              <a:rPr lang="en-US" dirty="0"/>
              <a:t>Attack Not Involving a User </a:t>
            </a:r>
          </a:p>
        </p:txBody>
      </p:sp>
      <p:sp>
        <p:nvSpPr>
          <p:cNvPr id="3" name="Rectangle: Rounded Corners 2">
            <a:extLst>
              <a:ext uri="{FF2B5EF4-FFF2-40B4-BE49-F238E27FC236}">
                <a16:creationId xmlns:a16="http://schemas.microsoft.com/office/drawing/2014/main" id="{C51B9154-B83B-4212-9C3D-7B25A017A3BF}"/>
              </a:ext>
            </a:extLst>
          </p:cNvPr>
          <p:cNvSpPr/>
          <p:nvPr/>
        </p:nvSpPr>
        <p:spPr>
          <a:xfrm>
            <a:off x="3140653" y="3418643"/>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Compromise Account</a:t>
            </a:r>
          </a:p>
        </p:txBody>
      </p:sp>
      <p:sp>
        <p:nvSpPr>
          <p:cNvPr id="23" name="TextBox 22">
            <a:extLst>
              <a:ext uri="{FF2B5EF4-FFF2-40B4-BE49-F238E27FC236}">
                <a16:creationId xmlns:a16="http://schemas.microsoft.com/office/drawing/2014/main" id="{CCF2D064-265F-41E8-A503-556C64930E4E}"/>
              </a:ext>
            </a:extLst>
          </p:cNvPr>
          <p:cNvSpPr txBox="1"/>
          <p:nvPr/>
        </p:nvSpPr>
        <p:spPr>
          <a:xfrm>
            <a:off x="8134960" y="350251"/>
            <a:ext cx="3795477" cy="132343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Note that many cases involving a compromised host via malware delivered to a user workstation, for example, ultimately lead to the same place as an attack not involving a user.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Rounded Corners 3">
            <a:extLst>
              <a:ext uri="{FF2B5EF4-FFF2-40B4-BE49-F238E27FC236}">
                <a16:creationId xmlns:a16="http://schemas.microsoft.com/office/drawing/2014/main" id="{DAD9D1B5-F083-7097-26A2-CE4D9CF7F763}"/>
              </a:ext>
            </a:extLst>
          </p:cNvPr>
          <p:cNvSpPr/>
          <p:nvPr/>
        </p:nvSpPr>
        <p:spPr>
          <a:xfrm>
            <a:off x="3133255" y="2155974"/>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Exploit Application</a:t>
            </a:r>
          </a:p>
        </p:txBody>
      </p:sp>
      <p:sp>
        <p:nvSpPr>
          <p:cNvPr id="13" name="Rectangle: Rounded Corners 3">
            <a:extLst>
              <a:ext uri="{FF2B5EF4-FFF2-40B4-BE49-F238E27FC236}">
                <a16:creationId xmlns:a16="http://schemas.microsoft.com/office/drawing/2014/main" id="{BDF5325F-F36B-D7EF-8A4B-480F8E9D518E}"/>
              </a:ext>
            </a:extLst>
          </p:cNvPr>
          <p:cNvSpPr/>
          <p:nvPr/>
        </p:nvSpPr>
        <p:spPr>
          <a:xfrm>
            <a:off x="3133255" y="5943981"/>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Exploit Host OS CVE</a:t>
            </a:r>
          </a:p>
        </p:txBody>
      </p:sp>
      <p:pic>
        <p:nvPicPr>
          <p:cNvPr id="27" name="Picture 2" descr="Stick Figure Drawings Evil Vector Images (58)">
            <a:extLst>
              <a:ext uri="{FF2B5EF4-FFF2-40B4-BE49-F238E27FC236}">
                <a16:creationId xmlns:a16="http://schemas.microsoft.com/office/drawing/2014/main" id="{7D97BC82-3D97-57CA-F39B-710F39D8C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92" y="3503354"/>
            <a:ext cx="1375579" cy="173684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5">
            <a:extLst>
              <a:ext uri="{FF2B5EF4-FFF2-40B4-BE49-F238E27FC236}">
                <a16:creationId xmlns:a16="http://schemas.microsoft.com/office/drawing/2014/main" id="{B6B68F46-1100-C805-B4E1-432E963700EA}"/>
              </a:ext>
            </a:extLst>
          </p:cNvPr>
          <p:cNvSpPr/>
          <p:nvPr/>
        </p:nvSpPr>
        <p:spPr>
          <a:xfrm>
            <a:off x="3140653" y="4681312"/>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Exploit Running Service </a:t>
            </a:r>
          </a:p>
        </p:txBody>
      </p:sp>
      <p:sp>
        <p:nvSpPr>
          <p:cNvPr id="29" name="Round Diagonal Corner Rectangle 28">
            <a:extLst>
              <a:ext uri="{FF2B5EF4-FFF2-40B4-BE49-F238E27FC236}">
                <a16:creationId xmlns:a16="http://schemas.microsoft.com/office/drawing/2014/main" id="{AAF74458-FD23-0D22-5B87-09191BA2C3E1}"/>
              </a:ext>
            </a:extLst>
          </p:cNvPr>
          <p:cNvSpPr/>
          <p:nvPr/>
        </p:nvSpPr>
        <p:spPr>
          <a:xfrm>
            <a:off x="5770175" y="2155974"/>
            <a:ext cx="2028497" cy="736847"/>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OWASP 10, WAF, and AppSec</a:t>
            </a:r>
          </a:p>
        </p:txBody>
      </p:sp>
      <p:sp>
        <p:nvSpPr>
          <p:cNvPr id="30" name="Round Diagonal Corner Rectangle 29">
            <a:extLst>
              <a:ext uri="{FF2B5EF4-FFF2-40B4-BE49-F238E27FC236}">
                <a16:creationId xmlns:a16="http://schemas.microsoft.com/office/drawing/2014/main" id="{1325C63E-2643-5896-72F7-3C4AD778D721}"/>
              </a:ext>
            </a:extLst>
          </p:cNvPr>
          <p:cNvSpPr/>
          <p:nvPr/>
        </p:nvSpPr>
        <p:spPr>
          <a:xfrm>
            <a:off x="5770174" y="3418642"/>
            <a:ext cx="2028497" cy="736847"/>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ATT&amp;CK, ZTA,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and IAM</a:t>
            </a:r>
          </a:p>
        </p:txBody>
      </p:sp>
      <p:sp>
        <p:nvSpPr>
          <p:cNvPr id="31" name="Round Diagonal Corner Rectangle 30">
            <a:extLst>
              <a:ext uri="{FF2B5EF4-FFF2-40B4-BE49-F238E27FC236}">
                <a16:creationId xmlns:a16="http://schemas.microsoft.com/office/drawing/2014/main" id="{B43FF44B-2CC7-BD78-E1A0-9753BEE91F5E}"/>
              </a:ext>
            </a:extLst>
          </p:cNvPr>
          <p:cNvSpPr/>
          <p:nvPr/>
        </p:nvSpPr>
        <p:spPr>
          <a:xfrm>
            <a:off x="5770174" y="4559769"/>
            <a:ext cx="2028497" cy="736847"/>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ATT&amp;CK, ZTA, and Host Hardening </a:t>
            </a:r>
          </a:p>
        </p:txBody>
      </p:sp>
      <p:sp>
        <p:nvSpPr>
          <p:cNvPr id="32" name="Round Diagonal Corner Rectangle 31">
            <a:extLst>
              <a:ext uri="{FF2B5EF4-FFF2-40B4-BE49-F238E27FC236}">
                <a16:creationId xmlns:a16="http://schemas.microsoft.com/office/drawing/2014/main" id="{5D996C90-02D7-1223-B5D0-E33D69A8EAA6}"/>
              </a:ext>
            </a:extLst>
          </p:cNvPr>
          <p:cNvSpPr/>
          <p:nvPr/>
        </p:nvSpPr>
        <p:spPr>
          <a:xfrm>
            <a:off x="5770173" y="5943980"/>
            <a:ext cx="2028497" cy="736847"/>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ATT&amp;CK, Patching and EDR </a:t>
            </a:r>
          </a:p>
        </p:txBody>
      </p:sp>
      <p:sp>
        <p:nvSpPr>
          <p:cNvPr id="37" name="TextBox 36">
            <a:extLst>
              <a:ext uri="{FF2B5EF4-FFF2-40B4-BE49-F238E27FC236}">
                <a16:creationId xmlns:a16="http://schemas.microsoft.com/office/drawing/2014/main" id="{FCC57174-BC30-5FCC-4C2A-706C7CBDBD94}"/>
              </a:ext>
            </a:extLst>
          </p:cNvPr>
          <p:cNvSpPr txBox="1"/>
          <p:nvPr/>
        </p:nvSpPr>
        <p:spPr>
          <a:xfrm>
            <a:off x="3140653" y="1478855"/>
            <a:ext cx="16189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Exploitation Method:</a:t>
            </a:r>
          </a:p>
        </p:txBody>
      </p:sp>
      <p:sp>
        <p:nvSpPr>
          <p:cNvPr id="38" name="TextBox 37">
            <a:extLst>
              <a:ext uri="{FF2B5EF4-FFF2-40B4-BE49-F238E27FC236}">
                <a16:creationId xmlns:a16="http://schemas.microsoft.com/office/drawing/2014/main" id="{A67416CB-765B-8B42-FC49-A52E5B995B79}"/>
              </a:ext>
            </a:extLst>
          </p:cNvPr>
          <p:cNvSpPr txBox="1"/>
          <p:nvPr/>
        </p:nvSpPr>
        <p:spPr>
          <a:xfrm>
            <a:off x="5770173" y="1478927"/>
            <a:ext cx="16189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Frameworks and Tools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(basic)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0" name="Oval 39">
            <a:extLst>
              <a:ext uri="{FF2B5EF4-FFF2-40B4-BE49-F238E27FC236}">
                <a16:creationId xmlns:a16="http://schemas.microsoft.com/office/drawing/2014/main" id="{7A379EBF-68D8-F738-8CEE-741D409FA11D}"/>
              </a:ext>
            </a:extLst>
          </p:cNvPr>
          <p:cNvSpPr/>
          <p:nvPr/>
        </p:nvSpPr>
        <p:spPr>
          <a:xfrm>
            <a:off x="1599939" y="4821135"/>
            <a:ext cx="457200" cy="4572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Y</a:t>
            </a:r>
          </a:p>
        </p:txBody>
      </p:sp>
      <p:sp>
        <p:nvSpPr>
          <p:cNvPr id="42" name="Oval 41">
            <a:extLst>
              <a:ext uri="{FF2B5EF4-FFF2-40B4-BE49-F238E27FC236}">
                <a16:creationId xmlns:a16="http://schemas.microsoft.com/office/drawing/2014/main" id="{C3D3B416-FBB3-36C2-A3D8-C3BC092760ED}"/>
              </a:ext>
            </a:extLst>
          </p:cNvPr>
          <p:cNvSpPr/>
          <p:nvPr/>
        </p:nvSpPr>
        <p:spPr>
          <a:xfrm>
            <a:off x="1599939" y="3558465"/>
            <a:ext cx="457200" cy="4572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X</a:t>
            </a:r>
          </a:p>
        </p:txBody>
      </p:sp>
      <p:cxnSp>
        <p:nvCxnSpPr>
          <p:cNvPr id="43" name="Connector: Curved 14">
            <a:extLst>
              <a:ext uri="{FF2B5EF4-FFF2-40B4-BE49-F238E27FC236}">
                <a16:creationId xmlns:a16="http://schemas.microsoft.com/office/drawing/2014/main" id="{92DAB84F-1351-29E1-514E-828370AC342F}"/>
              </a:ext>
            </a:extLst>
          </p:cNvPr>
          <p:cNvCxnSpPr>
            <a:cxnSpLocks/>
            <a:stCxn id="40" idx="6"/>
            <a:endCxn id="28" idx="1"/>
          </p:cNvCxnSpPr>
          <p:nvPr/>
        </p:nvCxnSpPr>
        <p:spPr>
          <a:xfrm>
            <a:off x="2057139" y="5049735"/>
            <a:ext cx="1083514" cy="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14">
            <a:extLst>
              <a:ext uri="{FF2B5EF4-FFF2-40B4-BE49-F238E27FC236}">
                <a16:creationId xmlns:a16="http://schemas.microsoft.com/office/drawing/2014/main" id="{1FEC87A9-E3AC-19D6-F6B0-FFAC56B38CB2}"/>
              </a:ext>
            </a:extLst>
          </p:cNvPr>
          <p:cNvCxnSpPr>
            <a:cxnSpLocks/>
            <a:stCxn id="40" idx="6"/>
            <a:endCxn id="3" idx="1"/>
          </p:cNvCxnSpPr>
          <p:nvPr/>
        </p:nvCxnSpPr>
        <p:spPr>
          <a:xfrm flipV="1">
            <a:off x="2057139" y="3787067"/>
            <a:ext cx="1083514" cy="126266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14">
            <a:extLst>
              <a:ext uri="{FF2B5EF4-FFF2-40B4-BE49-F238E27FC236}">
                <a16:creationId xmlns:a16="http://schemas.microsoft.com/office/drawing/2014/main" id="{980DEEF3-B101-76C6-D40A-EA1D639E5655}"/>
              </a:ext>
            </a:extLst>
          </p:cNvPr>
          <p:cNvCxnSpPr>
            <a:cxnSpLocks/>
            <a:stCxn id="40" idx="6"/>
            <a:endCxn id="13" idx="1"/>
          </p:cNvCxnSpPr>
          <p:nvPr/>
        </p:nvCxnSpPr>
        <p:spPr>
          <a:xfrm>
            <a:off x="2057139" y="5049735"/>
            <a:ext cx="1076116" cy="12626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CA9E9B3-9CC2-A608-7266-3AE8A44165C5}"/>
              </a:ext>
            </a:extLst>
          </p:cNvPr>
          <p:cNvCxnSpPr>
            <a:stCxn id="42" idx="6"/>
          </p:cNvCxnSpPr>
          <p:nvPr/>
        </p:nvCxnSpPr>
        <p:spPr>
          <a:xfrm>
            <a:off x="2057139" y="3787065"/>
            <a:ext cx="10761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14">
            <a:extLst>
              <a:ext uri="{FF2B5EF4-FFF2-40B4-BE49-F238E27FC236}">
                <a16:creationId xmlns:a16="http://schemas.microsoft.com/office/drawing/2014/main" id="{5B99477B-F515-4D91-721B-7A0B28BEE3CA}"/>
              </a:ext>
            </a:extLst>
          </p:cNvPr>
          <p:cNvCxnSpPr>
            <a:cxnSpLocks/>
            <a:stCxn id="11" idx="3"/>
            <a:endCxn id="28" idx="3"/>
          </p:cNvCxnSpPr>
          <p:nvPr/>
        </p:nvCxnSpPr>
        <p:spPr>
          <a:xfrm>
            <a:off x="4509294" y="2524398"/>
            <a:ext cx="7398" cy="2525338"/>
          </a:xfrm>
          <a:prstGeom prst="curvedConnector3">
            <a:avLst>
              <a:gd name="adj1" fmla="val 91569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14">
            <a:extLst>
              <a:ext uri="{FF2B5EF4-FFF2-40B4-BE49-F238E27FC236}">
                <a16:creationId xmlns:a16="http://schemas.microsoft.com/office/drawing/2014/main" id="{D02368F9-81A3-E1DE-3D6B-3F713D41B4A8}"/>
              </a:ext>
            </a:extLst>
          </p:cNvPr>
          <p:cNvCxnSpPr>
            <a:cxnSpLocks/>
            <a:stCxn id="11" idx="3"/>
            <a:endCxn id="13" idx="3"/>
          </p:cNvCxnSpPr>
          <p:nvPr/>
        </p:nvCxnSpPr>
        <p:spPr>
          <a:xfrm>
            <a:off x="4509294" y="2524398"/>
            <a:ext cx="12700" cy="3788007"/>
          </a:xfrm>
          <a:prstGeom prst="curvedConnector3">
            <a:avLst>
              <a:gd name="adj1" fmla="val 80896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14">
            <a:extLst>
              <a:ext uri="{FF2B5EF4-FFF2-40B4-BE49-F238E27FC236}">
                <a16:creationId xmlns:a16="http://schemas.microsoft.com/office/drawing/2014/main" id="{0897A0AF-9AE6-E150-F955-909006747586}"/>
              </a:ext>
            </a:extLst>
          </p:cNvPr>
          <p:cNvCxnSpPr>
            <a:cxnSpLocks/>
            <a:stCxn id="11" idx="3"/>
            <a:endCxn id="3" idx="3"/>
          </p:cNvCxnSpPr>
          <p:nvPr/>
        </p:nvCxnSpPr>
        <p:spPr>
          <a:xfrm>
            <a:off x="4509294" y="2524398"/>
            <a:ext cx="7398" cy="1262669"/>
          </a:xfrm>
          <a:prstGeom prst="curvedConnector3">
            <a:avLst>
              <a:gd name="adj1" fmla="val 60314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14">
            <a:extLst>
              <a:ext uri="{FF2B5EF4-FFF2-40B4-BE49-F238E27FC236}">
                <a16:creationId xmlns:a16="http://schemas.microsoft.com/office/drawing/2014/main" id="{2217404C-0349-DC4D-01BF-13B8E0FDA266}"/>
              </a:ext>
            </a:extLst>
          </p:cNvPr>
          <p:cNvCxnSpPr>
            <a:cxnSpLocks/>
            <a:stCxn id="13" idx="3"/>
            <a:endCxn id="3" idx="3"/>
          </p:cNvCxnSpPr>
          <p:nvPr/>
        </p:nvCxnSpPr>
        <p:spPr>
          <a:xfrm flipV="1">
            <a:off x="4509294" y="3787067"/>
            <a:ext cx="7398" cy="2525338"/>
          </a:xfrm>
          <a:prstGeom prst="curvedConnector3">
            <a:avLst>
              <a:gd name="adj1" fmla="val 9867315"/>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2">
            <a:extLst>
              <a:ext uri="{FF2B5EF4-FFF2-40B4-BE49-F238E27FC236}">
                <a16:creationId xmlns:a16="http://schemas.microsoft.com/office/drawing/2014/main" id="{978730D9-8599-FE62-EE00-7CF28BEC4408}"/>
              </a:ext>
            </a:extLst>
          </p:cNvPr>
          <p:cNvSpPr/>
          <p:nvPr/>
        </p:nvSpPr>
        <p:spPr>
          <a:xfrm>
            <a:off x="9648823" y="3418641"/>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Gain Privileged Account </a:t>
            </a:r>
          </a:p>
        </p:txBody>
      </p:sp>
      <p:sp>
        <p:nvSpPr>
          <p:cNvPr id="72" name="Oval 71">
            <a:extLst>
              <a:ext uri="{FF2B5EF4-FFF2-40B4-BE49-F238E27FC236}">
                <a16:creationId xmlns:a16="http://schemas.microsoft.com/office/drawing/2014/main" id="{2BAE32E0-FFF0-0399-B23E-1C0ADF98BA3D}"/>
              </a:ext>
            </a:extLst>
          </p:cNvPr>
          <p:cNvSpPr/>
          <p:nvPr/>
        </p:nvSpPr>
        <p:spPr>
          <a:xfrm>
            <a:off x="4488267" y="4109381"/>
            <a:ext cx="457200" cy="4572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3" name="Oval 72">
            <a:extLst>
              <a:ext uri="{FF2B5EF4-FFF2-40B4-BE49-F238E27FC236}">
                <a16:creationId xmlns:a16="http://schemas.microsoft.com/office/drawing/2014/main" id="{4C271EDE-A391-6F92-8B19-CA4E4876DBCE}"/>
              </a:ext>
            </a:extLst>
          </p:cNvPr>
          <p:cNvSpPr/>
          <p:nvPr/>
        </p:nvSpPr>
        <p:spPr>
          <a:xfrm>
            <a:off x="8196560" y="3558453"/>
            <a:ext cx="457200" cy="4572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5" name="Straight Arrow Connector 74">
            <a:extLst>
              <a:ext uri="{FF2B5EF4-FFF2-40B4-BE49-F238E27FC236}">
                <a16:creationId xmlns:a16="http://schemas.microsoft.com/office/drawing/2014/main" id="{99F466B2-B162-49E8-89B7-F3D1376EC468}"/>
              </a:ext>
            </a:extLst>
          </p:cNvPr>
          <p:cNvCxnSpPr>
            <a:stCxn id="73" idx="6"/>
            <a:endCxn id="71" idx="1"/>
          </p:cNvCxnSpPr>
          <p:nvPr/>
        </p:nvCxnSpPr>
        <p:spPr>
          <a:xfrm>
            <a:off x="8653760" y="3787053"/>
            <a:ext cx="995063" cy="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2">
            <a:extLst>
              <a:ext uri="{FF2B5EF4-FFF2-40B4-BE49-F238E27FC236}">
                <a16:creationId xmlns:a16="http://schemas.microsoft.com/office/drawing/2014/main" id="{BDE2AF3D-9708-CAD8-7373-0E6C1075F63E}"/>
              </a:ext>
            </a:extLst>
          </p:cNvPr>
          <p:cNvSpPr/>
          <p:nvPr/>
        </p:nvSpPr>
        <p:spPr>
          <a:xfrm>
            <a:off x="9637620" y="2155974"/>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Move Laterally </a:t>
            </a:r>
          </a:p>
        </p:txBody>
      </p:sp>
      <p:sp>
        <p:nvSpPr>
          <p:cNvPr id="79" name="Rectangle: Rounded Corners 2">
            <a:extLst>
              <a:ext uri="{FF2B5EF4-FFF2-40B4-BE49-F238E27FC236}">
                <a16:creationId xmlns:a16="http://schemas.microsoft.com/office/drawing/2014/main" id="{819CF93C-8B0E-CEF4-FC87-FC47518D9744}"/>
              </a:ext>
            </a:extLst>
          </p:cNvPr>
          <p:cNvSpPr/>
          <p:nvPr/>
        </p:nvSpPr>
        <p:spPr>
          <a:xfrm>
            <a:off x="9637619" y="4571497"/>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Expand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Reach</a:t>
            </a:r>
          </a:p>
        </p:txBody>
      </p:sp>
      <p:cxnSp>
        <p:nvCxnSpPr>
          <p:cNvPr id="80" name="Connector: Curved 14">
            <a:extLst>
              <a:ext uri="{FF2B5EF4-FFF2-40B4-BE49-F238E27FC236}">
                <a16:creationId xmlns:a16="http://schemas.microsoft.com/office/drawing/2014/main" id="{6432A76A-DB31-596A-24D5-9DA54BCA0C74}"/>
              </a:ext>
            </a:extLst>
          </p:cNvPr>
          <p:cNvCxnSpPr>
            <a:cxnSpLocks/>
            <a:stCxn id="73" idx="6"/>
            <a:endCxn id="78" idx="1"/>
          </p:cNvCxnSpPr>
          <p:nvPr/>
        </p:nvCxnSpPr>
        <p:spPr>
          <a:xfrm flipV="1">
            <a:off x="8653760" y="2524398"/>
            <a:ext cx="983860" cy="126265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nector: Curved 14">
            <a:extLst>
              <a:ext uri="{FF2B5EF4-FFF2-40B4-BE49-F238E27FC236}">
                <a16:creationId xmlns:a16="http://schemas.microsoft.com/office/drawing/2014/main" id="{481D4EA4-F068-05FC-DF93-7211E490DD43}"/>
              </a:ext>
            </a:extLst>
          </p:cNvPr>
          <p:cNvCxnSpPr>
            <a:cxnSpLocks/>
            <a:stCxn id="73" idx="6"/>
            <a:endCxn id="79" idx="1"/>
          </p:cNvCxnSpPr>
          <p:nvPr/>
        </p:nvCxnSpPr>
        <p:spPr>
          <a:xfrm>
            <a:off x="8653760" y="3787053"/>
            <a:ext cx="983859" cy="115286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5B069A3-F093-6515-FF91-E289F6291199}"/>
              </a:ext>
            </a:extLst>
          </p:cNvPr>
          <p:cNvSpPr txBox="1"/>
          <p:nvPr/>
        </p:nvSpPr>
        <p:spPr>
          <a:xfrm rot="5400000">
            <a:off x="10498181" y="3463887"/>
            <a:ext cx="22181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Attacker Achieves Objectives </a:t>
            </a:r>
          </a:p>
        </p:txBody>
      </p:sp>
      <p:cxnSp>
        <p:nvCxnSpPr>
          <p:cNvPr id="89" name="Straight Arrow Connector 88">
            <a:extLst>
              <a:ext uri="{FF2B5EF4-FFF2-40B4-BE49-F238E27FC236}">
                <a16:creationId xmlns:a16="http://schemas.microsoft.com/office/drawing/2014/main" id="{69657A68-501D-667E-3713-CADA5C004A44}"/>
              </a:ext>
            </a:extLst>
          </p:cNvPr>
          <p:cNvCxnSpPr>
            <a:stCxn id="78" idx="2"/>
            <a:endCxn id="71" idx="0"/>
          </p:cNvCxnSpPr>
          <p:nvPr/>
        </p:nvCxnSpPr>
        <p:spPr>
          <a:xfrm>
            <a:off x="10325640" y="2892821"/>
            <a:ext cx="11203" cy="5258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FCFE2B7-E100-AAA7-AA17-5072F41F7DFF}"/>
              </a:ext>
            </a:extLst>
          </p:cNvPr>
          <p:cNvCxnSpPr>
            <a:stCxn id="71" idx="2"/>
            <a:endCxn id="79" idx="0"/>
          </p:cNvCxnSpPr>
          <p:nvPr/>
        </p:nvCxnSpPr>
        <p:spPr>
          <a:xfrm flipH="1">
            <a:off x="10325639" y="4155488"/>
            <a:ext cx="11204" cy="4160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431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Freeform: Shape 1032">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893164-2D3E-C839-D2B7-25567B6BEB09}"/>
              </a:ext>
            </a:extLst>
          </p:cNvPr>
          <p:cNvSpPr>
            <a:spLocks noGrp="1"/>
          </p:cNvSpPr>
          <p:nvPr>
            <p:ph type="title"/>
          </p:nvPr>
        </p:nvSpPr>
        <p:spPr>
          <a:xfrm>
            <a:off x="782738" y="1365318"/>
            <a:ext cx="3616913" cy="3430616"/>
          </a:xfrm>
        </p:spPr>
        <p:txBody>
          <a:bodyPr vert="horz" lIns="91440" tIns="45720" rIns="91440" bIns="45720" rtlCol="0" anchor="b">
            <a:normAutofit/>
          </a:bodyPr>
          <a:lstStyle/>
          <a:p>
            <a:pPr algn="ctr">
              <a:lnSpc>
                <a:spcPct val="150000"/>
              </a:lnSpc>
            </a:pPr>
            <a:r>
              <a:rPr lang="en-US" kern="1200" dirty="0">
                <a:solidFill>
                  <a:schemeClr val="tx1"/>
                </a:solidFill>
                <a:latin typeface="+mj-lt"/>
                <a:ea typeface="+mj-ea"/>
                <a:cs typeface="+mj-cs"/>
              </a:rPr>
              <a:t>Cyber Kill Chain by Lockheed</a:t>
            </a:r>
          </a:p>
        </p:txBody>
      </p:sp>
      <p:pic>
        <p:nvPicPr>
          <p:cNvPr id="1026" name="Picture 2" descr="the Cyber Kill Chain®">
            <a:extLst>
              <a:ext uri="{FF2B5EF4-FFF2-40B4-BE49-F238E27FC236}">
                <a16:creationId xmlns:a16="http://schemas.microsoft.com/office/drawing/2014/main" id="{603535AC-9FEB-F903-CE54-C4B812C1C7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80942" y="0"/>
            <a:ext cx="588073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88CD4D-7F8E-8571-41D6-D1F1E69887E7}"/>
              </a:ext>
            </a:extLst>
          </p:cNvPr>
          <p:cNvSpPr txBox="1"/>
          <p:nvPr/>
        </p:nvSpPr>
        <p:spPr>
          <a:xfrm>
            <a:off x="197204" y="6415144"/>
            <a:ext cx="612162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https://www.lockheedmartin.com/en-us/capabilities/cyber/cyber-kill-chain.html</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87235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D294-87FA-DE3C-16C4-740D73D81B0B}"/>
              </a:ext>
            </a:extLst>
          </p:cNvPr>
          <p:cNvSpPr>
            <a:spLocks noGrp="1"/>
          </p:cNvSpPr>
          <p:nvPr>
            <p:ph type="title"/>
          </p:nvPr>
        </p:nvSpPr>
        <p:spPr>
          <a:xfrm>
            <a:off x="838200" y="365125"/>
            <a:ext cx="10515600" cy="1325563"/>
          </a:xfrm>
        </p:spPr>
        <p:txBody>
          <a:bodyPr anchor="ctr">
            <a:normAutofit/>
          </a:bodyPr>
          <a:lstStyle/>
          <a:p>
            <a:r>
              <a:rPr lang="en-US" dirty="0"/>
              <a:t>Do Not Trust, but Verify</a:t>
            </a:r>
          </a:p>
        </p:txBody>
      </p:sp>
      <p:sp>
        <p:nvSpPr>
          <p:cNvPr id="3" name="Content Placeholder 2">
            <a:extLst>
              <a:ext uri="{FF2B5EF4-FFF2-40B4-BE49-F238E27FC236}">
                <a16:creationId xmlns:a16="http://schemas.microsoft.com/office/drawing/2014/main" id="{BB66875D-8B2A-166E-9828-CDABA43CBB61}"/>
              </a:ext>
            </a:extLst>
          </p:cNvPr>
          <p:cNvSpPr>
            <a:spLocks noGrp="1"/>
          </p:cNvSpPr>
          <p:nvPr>
            <p:ph sz="half" idx="1"/>
          </p:nvPr>
        </p:nvSpPr>
        <p:spPr>
          <a:xfrm>
            <a:off x="838200" y="1825625"/>
            <a:ext cx="5181600" cy="4351338"/>
          </a:xfrm>
        </p:spPr>
        <p:txBody>
          <a:bodyPr>
            <a:normAutofit lnSpcReduction="10000"/>
          </a:bodyPr>
          <a:lstStyle/>
          <a:p>
            <a:r>
              <a:rPr lang="en-US" sz="2200" dirty="0"/>
              <a:t>Examples of some free testing tools:</a:t>
            </a:r>
          </a:p>
          <a:p>
            <a:pPr lvl="1"/>
            <a:r>
              <a:rPr lang="en-US" sz="2200" dirty="0"/>
              <a:t>Atomic Red Team</a:t>
            </a:r>
          </a:p>
          <a:p>
            <a:pPr lvl="1"/>
            <a:r>
              <a:rPr lang="en-US" sz="2200" dirty="0"/>
              <a:t>Sliver</a:t>
            </a:r>
          </a:p>
          <a:p>
            <a:pPr lvl="1"/>
            <a:r>
              <a:rPr lang="en-US" sz="2200" dirty="0"/>
              <a:t>AutoPwnKey and BypassIT</a:t>
            </a:r>
          </a:p>
          <a:p>
            <a:pPr lvl="1"/>
            <a:r>
              <a:rPr lang="en-US" sz="2200" dirty="0"/>
              <a:t>Metasploit </a:t>
            </a:r>
          </a:p>
          <a:p>
            <a:pPr lvl="1"/>
            <a:r>
              <a:rPr lang="en-US" sz="2200" dirty="0"/>
              <a:t>ZAP</a:t>
            </a:r>
          </a:p>
          <a:p>
            <a:r>
              <a:rPr lang="en-US" sz="2200" dirty="0"/>
              <a:t>Examples of some commercial tools:</a:t>
            </a:r>
          </a:p>
          <a:p>
            <a:pPr lvl="1"/>
            <a:r>
              <a:rPr lang="en-US" sz="2200" dirty="0"/>
              <a:t>Brute Ratel</a:t>
            </a:r>
          </a:p>
          <a:p>
            <a:pPr lvl="1"/>
            <a:r>
              <a:rPr lang="en-US" sz="2200" dirty="0"/>
              <a:t>Burp Suite</a:t>
            </a:r>
          </a:p>
          <a:p>
            <a:pPr lvl="1"/>
            <a:r>
              <a:rPr lang="en-US" sz="2200" dirty="0"/>
              <a:t>Cobalt Strike</a:t>
            </a:r>
          </a:p>
          <a:p>
            <a:pPr lvl="1"/>
            <a:r>
              <a:rPr lang="en-US" sz="2200" dirty="0"/>
              <a:t>Nessus</a:t>
            </a:r>
          </a:p>
          <a:p>
            <a:pPr lvl="1"/>
            <a:r>
              <a:rPr lang="en-US" sz="2200" dirty="0" err="1"/>
              <a:t>Ionix</a:t>
            </a:r>
            <a:r>
              <a:rPr lang="en-US" sz="2200" dirty="0"/>
              <a:t>, </a:t>
            </a:r>
            <a:r>
              <a:rPr lang="en-US" sz="2200" dirty="0" err="1"/>
              <a:t>RiskSense</a:t>
            </a:r>
            <a:r>
              <a:rPr lang="en-US" sz="2200" dirty="0"/>
              <a:t>, Security Scorecard</a:t>
            </a:r>
          </a:p>
        </p:txBody>
      </p:sp>
      <p:pic>
        <p:nvPicPr>
          <p:cNvPr id="1026" name="Picture 2" descr="Generated image">
            <a:extLst>
              <a:ext uri="{FF2B5EF4-FFF2-40B4-BE49-F238E27FC236}">
                <a16:creationId xmlns:a16="http://schemas.microsoft.com/office/drawing/2014/main" id="{C6E74BE8-17F3-9D1F-84B3-9A84ACF4E44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bwMode="auto">
          <a:xfrm>
            <a:off x="6587331" y="1825625"/>
            <a:ext cx="4351338" cy="435133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F3B7C4-8464-13FE-9D77-039EC23020EB}"/>
              </a:ext>
            </a:extLst>
          </p:cNvPr>
          <p:cNvSpPr/>
          <p:nvPr/>
        </p:nvSpPr>
        <p:spPr>
          <a:xfrm>
            <a:off x="838200" y="1346200"/>
            <a:ext cx="535093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269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67B7C-6717-F043-62E6-C50E87B6E5B6}"/>
              </a:ext>
            </a:extLst>
          </p:cNvPr>
          <p:cNvSpPr>
            <a:spLocks noGrp="1"/>
          </p:cNvSpPr>
          <p:nvPr>
            <p:ph type="title"/>
          </p:nvPr>
        </p:nvSpPr>
        <p:spPr/>
        <p:txBody>
          <a:bodyPr/>
          <a:lstStyle/>
          <a:p>
            <a:r>
              <a:rPr lang="en-US" dirty="0"/>
              <a:t>MITRE ATT&amp;CK</a:t>
            </a:r>
          </a:p>
        </p:txBody>
      </p:sp>
      <p:pic>
        <p:nvPicPr>
          <p:cNvPr id="3" name="Picture 2">
            <a:extLst>
              <a:ext uri="{FF2B5EF4-FFF2-40B4-BE49-F238E27FC236}">
                <a16:creationId xmlns:a16="http://schemas.microsoft.com/office/drawing/2014/main" id="{72E92669-50E7-CF08-71BF-83788AFD4868}"/>
              </a:ext>
            </a:extLst>
          </p:cNvPr>
          <p:cNvPicPr>
            <a:picLocks noChangeAspect="1"/>
          </p:cNvPicPr>
          <p:nvPr/>
        </p:nvPicPr>
        <p:blipFill>
          <a:blip r:embed="rId2"/>
          <a:stretch>
            <a:fillRect/>
          </a:stretch>
        </p:blipFill>
        <p:spPr>
          <a:xfrm>
            <a:off x="0" y="953980"/>
            <a:ext cx="12220012" cy="4261832"/>
          </a:xfrm>
          <a:prstGeom prst="rect">
            <a:avLst/>
          </a:prstGeom>
        </p:spPr>
      </p:pic>
      <p:sp>
        <p:nvSpPr>
          <p:cNvPr id="5" name="TextBox 4">
            <a:extLst>
              <a:ext uri="{FF2B5EF4-FFF2-40B4-BE49-F238E27FC236}">
                <a16:creationId xmlns:a16="http://schemas.microsoft.com/office/drawing/2014/main" id="{AD21F82B-157B-7560-159B-4C32D0A0343A}"/>
              </a:ext>
            </a:extLst>
          </p:cNvPr>
          <p:cNvSpPr txBox="1"/>
          <p:nvPr/>
        </p:nvSpPr>
        <p:spPr>
          <a:xfrm>
            <a:off x="8186836" y="214064"/>
            <a:ext cx="400516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https://attack.mitre.org/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Box 5">
            <a:extLst>
              <a:ext uri="{FF2B5EF4-FFF2-40B4-BE49-F238E27FC236}">
                <a16:creationId xmlns:a16="http://schemas.microsoft.com/office/drawing/2014/main" id="{1DF54182-2385-1CB8-87AD-B55F0240B212}"/>
              </a:ext>
            </a:extLst>
          </p:cNvPr>
          <p:cNvSpPr txBox="1"/>
          <p:nvPr/>
        </p:nvSpPr>
        <p:spPr>
          <a:xfrm>
            <a:off x="2207391" y="5365411"/>
            <a:ext cx="780523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300" normalizeH="0" baseline="0" noProof="0" dirty="0">
                <a:ln>
                  <a:noFill/>
                </a:ln>
                <a:solidFill>
                  <a:prstClr val="black">
                    <a:lumMod val="65000"/>
                    <a:lumOff val="35000"/>
                  </a:prstClr>
                </a:solidFill>
                <a:effectLst/>
                <a:uLnTx/>
                <a:uFillTx/>
                <a:latin typeface="Calibri" panose="020F0502020204030204"/>
                <a:ea typeface="+mn-ea"/>
                <a:cs typeface="+mn-cs"/>
              </a:rPr>
              <a:t>Layers of intrusion; </a:t>
            </a:r>
            <a:r>
              <a:rPr lang="en-US" sz="3200" i="1" spc="300" dirty="0">
                <a:solidFill>
                  <a:prstClr val="black">
                    <a:lumMod val="65000"/>
                    <a:lumOff val="35000"/>
                  </a:prstClr>
                </a:solidFill>
                <a:latin typeface="Calibri" panose="020F0502020204030204"/>
              </a:rPr>
              <a:t>layers of opportunities for detection. </a:t>
            </a:r>
            <a:endParaRPr kumimoji="0" lang="en-US" sz="3200" b="0" i="1" u="none" strike="noStrike" kern="1200" cap="none" spc="30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006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107DE-D7EB-B34A-8D09-573E7ACEB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374FD8-3E37-87CF-0426-FB8313DB3D08}"/>
              </a:ext>
            </a:extLst>
          </p:cNvPr>
          <p:cNvSpPr>
            <a:spLocks noGrp="1"/>
          </p:cNvSpPr>
          <p:nvPr>
            <p:ph type="ctrTitle"/>
          </p:nvPr>
        </p:nvSpPr>
        <p:spPr>
          <a:xfrm>
            <a:off x="1524000" y="2916146"/>
            <a:ext cx="9144000" cy="1025708"/>
          </a:xfrm>
        </p:spPr>
        <p:txBody>
          <a:bodyPr>
            <a:normAutofit fontScale="90000"/>
          </a:bodyPr>
          <a:lstStyle/>
          <a:p>
            <a:r>
              <a:rPr lang="en-US" dirty="0"/>
              <a:t>Cyber Threat Intelligence and Collective Defense (CTI)</a:t>
            </a:r>
          </a:p>
        </p:txBody>
      </p:sp>
    </p:spTree>
    <p:extLst>
      <p:ext uri="{BB962C8B-B14F-4D97-AF65-F5344CB8AC3E}">
        <p14:creationId xmlns:p14="http://schemas.microsoft.com/office/powerpoint/2010/main" val="615754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DFD66E-23BA-721B-8523-2AC3FA5F4CA3}"/>
              </a:ext>
            </a:extLst>
          </p:cNvPr>
          <p:cNvSpPr>
            <a:spLocks noGrp="1"/>
          </p:cNvSpPr>
          <p:nvPr>
            <p:ph type="title"/>
          </p:nvPr>
        </p:nvSpPr>
        <p:spPr>
          <a:xfrm>
            <a:off x="589560" y="459232"/>
            <a:ext cx="4947640" cy="1525016"/>
          </a:xfrm>
        </p:spPr>
        <p:txBody>
          <a:bodyPr anchor="ctr">
            <a:normAutofit/>
          </a:bodyPr>
          <a:lstStyle/>
          <a:p>
            <a:pPr>
              <a:lnSpc>
                <a:spcPct val="150000"/>
              </a:lnSpc>
            </a:pPr>
            <a:r>
              <a:rPr lang="en-US" sz="2800" dirty="0"/>
              <a:t>Why do we need to share information and work together? </a:t>
            </a:r>
          </a:p>
        </p:txBody>
      </p:sp>
      <p:grpSp>
        <p:nvGrpSpPr>
          <p:cNvPr id="1033" name="Group 103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34" name="Rectangle 103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37" name="Rectangle 103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51D96CD-3743-8B42-8505-43F17418DD67}"/>
              </a:ext>
            </a:extLst>
          </p:cNvPr>
          <p:cNvSpPr>
            <a:spLocks noGrp="1"/>
          </p:cNvSpPr>
          <p:nvPr>
            <p:ph idx="1"/>
          </p:nvPr>
        </p:nvSpPr>
        <p:spPr>
          <a:xfrm>
            <a:off x="590719" y="2330505"/>
            <a:ext cx="4559425" cy="3979585"/>
          </a:xfrm>
        </p:spPr>
        <p:txBody>
          <a:bodyPr anchor="ctr">
            <a:normAutofit/>
          </a:bodyPr>
          <a:lstStyle/>
          <a:p>
            <a:pPr>
              <a:lnSpc>
                <a:spcPct val="200000"/>
              </a:lnSpc>
            </a:pPr>
            <a:r>
              <a:rPr lang="en-US" sz="2400" dirty="0"/>
              <a:t>Adversaries share information. </a:t>
            </a:r>
          </a:p>
          <a:p>
            <a:pPr>
              <a:lnSpc>
                <a:spcPct val="200000"/>
              </a:lnSpc>
            </a:pPr>
            <a:r>
              <a:rPr lang="en-US" sz="2400" dirty="0"/>
              <a:t>Defense is difficult, in particular, if you do it alone.</a:t>
            </a:r>
          </a:p>
          <a:p>
            <a:pPr>
              <a:lnSpc>
                <a:spcPct val="200000"/>
              </a:lnSpc>
            </a:pPr>
            <a:r>
              <a:rPr lang="en-US" sz="2400" dirty="0"/>
              <a:t>Collaborate, share, and elevate the entire community.  </a:t>
            </a:r>
          </a:p>
        </p:txBody>
      </p:sp>
      <p:sp>
        <p:nvSpPr>
          <p:cNvPr id="1039" name="Rectangle 103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 professional and diverse scene in a high-tech Security Operations Center (SOC), featuring two businesspeople. One is a woman of African descent wearing a sharp business suit, handing a document or small object to a male colleague of Asian descent, also dressed in formal attire. The SOC backdrop includes large digital screens displaying cybersecurity metrics, graphs, and maps with glowing data visuals. The atmosphere is professional and modern, with sleek desks, ergonomic chairs, and an array of monitors and electronic equipment. The lighting is a blend of cool tones, enhancing the high-tech ambiance.">
            <a:extLst>
              <a:ext uri="{FF2B5EF4-FFF2-40B4-BE49-F238E27FC236}">
                <a16:creationId xmlns:a16="http://schemas.microsoft.com/office/drawing/2014/main" id="{B1360B15-E250-5347-ED38-4F752C3D4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62" r="20879"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45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1" name="Straight Connector 2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ECC8E2-E113-1A7F-74B2-6AD05EA77C19}"/>
              </a:ext>
            </a:extLst>
          </p:cNvPr>
          <p:cNvSpPr>
            <a:spLocks noGrp="1"/>
          </p:cNvSpPr>
          <p:nvPr>
            <p:ph type="title"/>
          </p:nvPr>
        </p:nvSpPr>
        <p:spPr>
          <a:xfrm>
            <a:off x="1521055" y="18006"/>
            <a:ext cx="9144000" cy="1037712"/>
          </a:xfrm>
        </p:spPr>
        <p:txBody>
          <a:bodyPr vert="horz" lIns="91440" tIns="45720" rIns="91440" bIns="45720" rtlCol="0" anchor="ctr">
            <a:normAutofit/>
          </a:bodyPr>
          <a:lstStyle/>
          <a:p>
            <a:pPr algn="ctr"/>
            <a:r>
              <a:rPr lang="en-US" sz="6600" kern="1200" dirty="0">
                <a:solidFill>
                  <a:schemeClr val="bg1"/>
                </a:solidFill>
                <a:latin typeface="+mj-lt"/>
                <a:ea typeface="+mj-ea"/>
                <a:cs typeface="+mj-cs"/>
              </a:rPr>
              <a:t>True or False?</a:t>
            </a:r>
          </a:p>
        </p:txBody>
      </p:sp>
      <p:sp>
        <p:nvSpPr>
          <p:cNvPr id="3" name="Content Placeholder 2">
            <a:extLst>
              <a:ext uri="{FF2B5EF4-FFF2-40B4-BE49-F238E27FC236}">
                <a16:creationId xmlns:a16="http://schemas.microsoft.com/office/drawing/2014/main" id="{BDEE27FE-6796-4EDC-6552-3D9B45780709}"/>
              </a:ext>
            </a:extLst>
          </p:cNvPr>
          <p:cNvSpPr>
            <a:spLocks noGrp="1"/>
          </p:cNvSpPr>
          <p:nvPr>
            <p:ph idx="1"/>
          </p:nvPr>
        </p:nvSpPr>
        <p:spPr>
          <a:xfrm>
            <a:off x="1614187" y="5764870"/>
            <a:ext cx="8957733" cy="1182135"/>
          </a:xfrm>
        </p:spPr>
        <p:txBody>
          <a:bodyPr vert="horz" lIns="91440" tIns="45720" rIns="91440" bIns="45720" rtlCol="0" anchor="ctr">
            <a:normAutofit/>
          </a:bodyPr>
          <a:lstStyle/>
          <a:p>
            <a:pPr marL="0" indent="0" algn="ctr">
              <a:buNone/>
            </a:pPr>
            <a:r>
              <a:rPr lang="en-US" kern="1200" spc="300" dirty="0">
                <a:solidFill>
                  <a:schemeClr val="tx1"/>
                </a:solidFill>
                <a:latin typeface="+mn-lt"/>
                <a:ea typeface="+mn-ea"/>
                <a:cs typeface="+mn-cs"/>
              </a:rPr>
              <a:t>Adversaries only need to get it right once, while defenders have to get it right every time.</a:t>
            </a:r>
          </a:p>
        </p:txBody>
      </p:sp>
      <p:pic>
        <p:nvPicPr>
          <p:cNvPr id="2053" name="Picture 5" descr="A dark and menacing animated illustration of a dog sitting at a desk using a laptop to hack into a company. The dog has a sinister expression, wearing a hoodie, with glowing red eyes reflecting off the laptop screen. The atmosphere is moody and shadowy, with binary code and digital symbols ominously floating in the background. The desk is cluttered with gadgets and wires, and the laptop screen displays an intimidating 'Access Granted' message in red. The overall style is dark, exaggerated, and intense, emphasizing a cyberpunk hacker vibe.">
            <a:extLst>
              <a:ext uri="{FF2B5EF4-FFF2-40B4-BE49-F238E27FC236}">
                <a16:creationId xmlns:a16="http://schemas.microsoft.com/office/drawing/2014/main" id="{B3AF57D0-039B-4080-54C2-5AA27C861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861" y="1410031"/>
            <a:ext cx="2649717" cy="26497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5" name="Picture 7" descr="A humorous and animated illustration of a dog sitting at a desk using a laptop to hack into a company. The dog is wearing headphones and glasses, with a mischievous grin, surrounded by quirky details like binary code floating in the air, a coffee mug labeled 'Hacker Fuel,' and a screen displaying a comical 'Access Granted' message. The style is colorful, cartoonish, and exaggerated, with a playful and whimsical atmosphere.">
            <a:extLst>
              <a:ext uri="{FF2B5EF4-FFF2-40B4-BE49-F238E27FC236}">
                <a16:creationId xmlns:a16="http://schemas.microsoft.com/office/drawing/2014/main" id="{C9EEA214-844B-30EC-2E1B-08AB69A94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424" y="1410031"/>
            <a:ext cx="2649717" cy="26497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6" name="Picture 8" descr="A bold and menacing arrow on a white background, designed to represent an attack. The arrow is sharp and angular, with dark tones such as black and deep red, giving it a threatening and aggressive appearance. The design is minimalist yet striking, emphasizing a sense of danger and motion.">
            <a:extLst>
              <a:ext uri="{FF2B5EF4-FFF2-40B4-BE49-F238E27FC236}">
                <a16:creationId xmlns:a16="http://schemas.microsoft.com/office/drawing/2014/main" id="{9CC5EBDF-F3E5-A8DB-45D6-3F61EEEC4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005" y="2417133"/>
            <a:ext cx="2684099" cy="63551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11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952698-922F-240D-197F-1EA2743C2661}"/>
              </a:ext>
            </a:extLst>
          </p:cNvPr>
          <p:cNvSpPr>
            <a:spLocks noGrp="1"/>
          </p:cNvSpPr>
          <p:nvPr>
            <p:ph type="title"/>
          </p:nvPr>
        </p:nvSpPr>
        <p:spPr>
          <a:xfrm>
            <a:off x="793662" y="386930"/>
            <a:ext cx="10066122" cy="1298448"/>
          </a:xfrm>
        </p:spPr>
        <p:txBody>
          <a:bodyPr anchor="b">
            <a:normAutofit/>
          </a:bodyPr>
          <a:lstStyle/>
          <a:p>
            <a:r>
              <a:rPr lang="en-US" sz="6000" b="1" u="sng" spc="600" dirty="0"/>
              <a:t>False!!!!</a:t>
            </a:r>
          </a:p>
        </p:txBody>
      </p:sp>
      <p:sp>
        <p:nvSpPr>
          <p:cNvPr id="3081" name="Rectangle 308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3" name="Rectangle 30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CBC67A-13E5-DD9E-599A-3822190D3A19}"/>
              </a:ext>
            </a:extLst>
          </p:cNvPr>
          <p:cNvSpPr>
            <a:spLocks noGrp="1"/>
          </p:cNvSpPr>
          <p:nvPr>
            <p:ph idx="1"/>
          </p:nvPr>
        </p:nvSpPr>
        <p:spPr>
          <a:xfrm>
            <a:off x="793661" y="2599509"/>
            <a:ext cx="4530898" cy="3639450"/>
          </a:xfrm>
        </p:spPr>
        <p:txBody>
          <a:bodyPr anchor="ctr">
            <a:normAutofit/>
          </a:bodyPr>
          <a:lstStyle/>
          <a:p>
            <a:pPr>
              <a:lnSpc>
                <a:spcPct val="150000"/>
              </a:lnSpc>
            </a:pPr>
            <a:r>
              <a:rPr lang="en-US" sz="2400" dirty="0"/>
              <a:t>The entire point of a kill chain / MITRE ATT&amp;CK is to map out a flow, with control points and tollgates where an attack CAN be disrupted.  </a:t>
            </a:r>
          </a:p>
          <a:p>
            <a:pPr>
              <a:lnSpc>
                <a:spcPct val="150000"/>
              </a:lnSpc>
            </a:pPr>
            <a:r>
              <a:rPr lang="en-US" sz="2400" dirty="0"/>
              <a:t>Know the flows.</a:t>
            </a:r>
          </a:p>
        </p:txBody>
      </p:sp>
      <p:pic>
        <p:nvPicPr>
          <p:cNvPr id="3074" name="Picture 2" descr="An animated and stylized illustration of a person in a hoodie with a hacker vibe, saying 'No.' The figure has a shadowy and mysterious appearance, with the hoodie casting a shadow over their face, leaving only a faint outline of their features visible. The word 'No' is prominently displayed, possibly as text in a speech bubble or glowing digitally in front of them. The background is dark and cyberpunk-inspired, with glowing lines, binary code, and digital patterns enhancing the hacker atmosphere. The overall mood is edgy and defiant.">
            <a:extLst>
              <a:ext uri="{FF2B5EF4-FFF2-40B4-BE49-F238E27FC236}">
                <a16:creationId xmlns:a16="http://schemas.microsoft.com/office/drawing/2014/main" id="{A97A76A4-AE77-6612-1835-3B839CD5B2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29548" y="2484255"/>
            <a:ext cx="3714244" cy="371424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468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AEF8F7-DC36-1447-9A19-1AF20D6C5EBD}"/>
              </a:ext>
            </a:extLst>
          </p:cNvPr>
          <p:cNvSpPr>
            <a:spLocks noGrp="1"/>
          </p:cNvSpPr>
          <p:nvPr>
            <p:ph type="title"/>
          </p:nvPr>
        </p:nvSpPr>
        <p:spPr>
          <a:xfrm>
            <a:off x="572493" y="238539"/>
            <a:ext cx="11018520" cy="1434415"/>
          </a:xfrm>
        </p:spPr>
        <p:txBody>
          <a:bodyPr anchor="b">
            <a:normAutofit/>
          </a:bodyPr>
          <a:lstStyle/>
          <a:p>
            <a:r>
              <a:rPr lang="en-US" sz="4600"/>
              <a:t>How does this relate to collective defense? </a:t>
            </a:r>
          </a:p>
        </p:txBody>
      </p:sp>
      <p:sp>
        <p:nvSpPr>
          <p:cNvPr id="410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40C8CFD-5997-2D64-3F0D-B8A86284DD6C}"/>
              </a:ext>
            </a:extLst>
          </p:cNvPr>
          <p:cNvSpPr>
            <a:spLocks noGrp="1"/>
          </p:cNvSpPr>
          <p:nvPr>
            <p:ph idx="1"/>
          </p:nvPr>
        </p:nvSpPr>
        <p:spPr>
          <a:xfrm>
            <a:off x="572493" y="2409982"/>
            <a:ext cx="6996707" cy="4786684"/>
          </a:xfrm>
        </p:spPr>
        <p:txBody>
          <a:bodyPr anchor="t">
            <a:normAutofit/>
          </a:bodyPr>
          <a:lstStyle/>
          <a:p>
            <a:pPr marL="0" indent="0">
              <a:lnSpc>
                <a:spcPct val="200000"/>
              </a:lnSpc>
              <a:buNone/>
            </a:pPr>
            <a:r>
              <a:rPr lang="en-US" dirty="0"/>
              <a:t>As adversaries develop new tactics for intrusion, </a:t>
            </a:r>
            <a:r>
              <a:rPr lang="en-US" sz="3200" spc="300" dirty="0"/>
              <a:t>defense</a:t>
            </a:r>
            <a:r>
              <a:rPr lang="en-US" dirty="0"/>
              <a:t> evasion, and lateral movement we raise attackers' cost and reduce their effectiveness when we share information. </a:t>
            </a:r>
          </a:p>
        </p:txBody>
      </p:sp>
      <p:pic>
        <p:nvPicPr>
          <p:cNvPr id="4098" name="Picture 2" descr="An intimate and friendly scene of a small Security Operations Center (SOC) with a diverse group of team members collaborating on cybersecurity tasks. The room is compact yet modern, with a couple of large digital screens displaying data streams and maps. The team includes individuals of various ethnicities and genders, working closely together, smiling, and engaged in discussions. The atmosphere is warm and inclusive, featuring sleek desks, glowing monitors, and comfortable chairs. The setting combines a high-tech environment with a cozy and team-focused vibe, emphasizing diversity and teamwork.">
            <a:extLst>
              <a:ext uri="{FF2B5EF4-FFF2-40B4-BE49-F238E27FC236}">
                <a16:creationId xmlns:a16="http://schemas.microsoft.com/office/drawing/2014/main" id="{7B4D96CE-A578-D25B-A0B6-4A65B55F1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795" r="-3" b="-3"/>
          <a:stretch/>
        </p:blipFill>
        <p:spPr bwMode="auto">
          <a:xfrm>
            <a:off x="7675658" y="2093976"/>
            <a:ext cx="3941064" cy="409651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940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F18EB2-C5D7-93BF-CCD9-8FD4DAF15E2C}"/>
              </a:ext>
            </a:extLst>
          </p:cNvPr>
          <p:cNvSpPr>
            <a:spLocks noGrp="1"/>
          </p:cNvSpPr>
          <p:nvPr>
            <p:ph type="title"/>
          </p:nvPr>
        </p:nvSpPr>
        <p:spPr>
          <a:xfrm>
            <a:off x="572493" y="238539"/>
            <a:ext cx="11047013" cy="1434415"/>
          </a:xfrm>
        </p:spPr>
        <p:txBody>
          <a:bodyPr anchor="b">
            <a:normAutofit/>
          </a:bodyPr>
          <a:lstStyle/>
          <a:p>
            <a:r>
              <a:rPr lang="en-US" sz="5400" dirty="0"/>
              <a:t>Types of information sharing</a:t>
            </a:r>
          </a:p>
        </p:txBody>
      </p:sp>
      <p:sp>
        <p:nvSpPr>
          <p:cNvPr id="512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A realistic and heartwarming scene of two dogs sharing a toy in a backyard setting. One is a golden retriever holding a chew toy gently in its mouth, while the other, a beagle, is tugging on the other end. The dogs are captured in a natural and friendly moment, their expressions calm and cooperative, with sunlight filtering through nearby trees. The setting includes green grass, a wooden fence in the background, and subtle details like scattered leaves, emphasizing a realistic and serene atmosphere.">
            <a:extLst>
              <a:ext uri="{FF2B5EF4-FFF2-40B4-BE49-F238E27FC236}">
                <a16:creationId xmlns:a16="http://schemas.microsoft.com/office/drawing/2014/main" id="{575C8442-ECCC-63C1-68DF-9A537EBF0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41" r="-1" b="-1"/>
          <a:stretch/>
        </p:blipFill>
        <p:spPr bwMode="auto">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D66FCE8-3BF5-FCE3-92BC-DCD98A406BE3}"/>
              </a:ext>
            </a:extLst>
          </p:cNvPr>
          <p:cNvSpPr>
            <a:spLocks noGrp="1"/>
          </p:cNvSpPr>
          <p:nvPr>
            <p:ph idx="1"/>
          </p:nvPr>
        </p:nvSpPr>
        <p:spPr>
          <a:xfrm>
            <a:off x="4905955" y="2071316"/>
            <a:ext cx="6924684" cy="4661118"/>
          </a:xfrm>
        </p:spPr>
        <p:txBody>
          <a:bodyPr anchor="t">
            <a:normAutofit fontScale="92500"/>
          </a:bodyPr>
          <a:lstStyle/>
          <a:p>
            <a:pPr>
              <a:lnSpc>
                <a:spcPct val="150000"/>
              </a:lnSpc>
            </a:pPr>
            <a:r>
              <a:rPr lang="en-US" b="1" dirty="0"/>
              <a:t>Specific IOCs/IOAs </a:t>
            </a:r>
            <a:r>
              <a:rPr lang="en-US" dirty="0"/>
              <a:t>(</a:t>
            </a:r>
            <a:r>
              <a:rPr lang="en-US" i="1" u="sng" dirty="0"/>
              <a:t>the what</a:t>
            </a:r>
            <a:r>
              <a:rPr lang="en-US" dirty="0"/>
              <a:t>)</a:t>
            </a:r>
          </a:p>
          <a:p>
            <a:pPr lvl="1">
              <a:lnSpc>
                <a:spcPct val="150000"/>
              </a:lnSpc>
            </a:pPr>
            <a:r>
              <a:rPr lang="en-US" sz="2800" dirty="0"/>
              <a:t>IPs/Domains/File Hashes</a:t>
            </a:r>
          </a:p>
          <a:p>
            <a:pPr lvl="1">
              <a:lnSpc>
                <a:spcPct val="150000"/>
              </a:lnSpc>
            </a:pPr>
            <a:r>
              <a:rPr lang="en-US" sz="2800" dirty="0"/>
              <a:t>Rules or Signatures (Sigma, Yara, Suricata) </a:t>
            </a:r>
          </a:p>
          <a:p>
            <a:pPr>
              <a:lnSpc>
                <a:spcPct val="150000"/>
              </a:lnSpc>
            </a:pPr>
            <a:r>
              <a:rPr lang="en-US" b="1" dirty="0"/>
              <a:t>Strategic and Tactical</a:t>
            </a:r>
            <a:r>
              <a:rPr lang="en-US" dirty="0"/>
              <a:t>: TTPs</a:t>
            </a:r>
          </a:p>
          <a:p>
            <a:pPr lvl="1">
              <a:lnSpc>
                <a:spcPct val="150000"/>
              </a:lnSpc>
            </a:pPr>
            <a:r>
              <a:rPr lang="en-US" sz="2800" dirty="0"/>
              <a:t>What adversaries are doing and how. </a:t>
            </a:r>
          </a:p>
          <a:p>
            <a:pPr lvl="1">
              <a:lnSpc>
                <a:spcPct val="150000"/>
              </a:lnSpc>
            </a:pPr>
            <a:r>
              <a:rPr lang="en-US" sz="2800" dirty="0"/>
              <a:t>Objectives and approaches</a:t>
            </a:r>
          </a:p>
          <a:p>
            <a:pPr lvl="1">
              <a:lnSpc>
                <a:spcPct val="150000"/>
              </a:lnSpc>
            </a:pPr>
            <a:r>
              <a:rPr lang="en-US" sz="2800" dirty="0"/>
              <a:t>Specific tactics (</a:t>
            </a:r>
            <a:r>
              <a:rPr lang="en-US" sz="2800" u="sng" dirty="0"/>
              <a:t>layering in the how</a:t>
            </a:r>
            <a:r>
              <a:rPr lang="en-US" sz="2800" dirty="0"/>
              <a:t>)</a:t>
            </a:r>
          </a:p>
        </p:txBody>
      </p:sp>
    </p:spTree>
    <p:extLst>
      <p:ext uri="{BB962C8B-B14F-4D97-AF65-F5344CB8AC3E}">
        <p14:creationId xmlns:p14="http://schemas.microsoft.com/office/powerpoint/2010/main" val="16502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F5CC5-E478-CFF1-0045-5CD9099CF989}"/>
              </a:ext>
            </a:extLst>
          </p:cNvPr>
          <p:cNvSpPr>
            <a:spLocks noGrp="1"/>
          </p:cNvSpPr>
          <p:nvPr>
            <p:ph type="title"/>
          </p:nvPr>
        </p:nvSpPr>
        <p:spPr>
          <a:xfrm>
            <a:off x="793662" y="386930"/>
            <a:ext cx="10066122" cy="1298448"/>
          </a:xfrm>
        </p:spPr>
        <p:txBody>
          <a:bodyPr anchor="b">
            <a:normAutofit/>
          </a:bodyPr>
          <a:lstStyle/>
          <a:p>
            <a:r>
              <a:rPr lang="en-US" sz="4800" dirty="0"/>
              <a:t>Agenda: TISU Exam Prep	</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EB61F5-A24E-6BBA-7086-CCF69ECE0261}"/>
              </a:ext>
            </a:extLst>
          </p:cNvPr>
          <p:cNvSpPr>
            <a:spLocks noGrp="1"/>
          </p:cNvSpPr>
          <p:nvPr>
            <p:ph idx="1"/>
          </p:nvPr>
        </p:nvSpPr>
        <p:spPr>
          <a:xfrm>
            <a:off x="793661" y="2599509"/>
            <a:ext cx="4530898" cy="3639450"/>
          </a:xfrm>
        </p:spPr>
        <p:txBody>
          <a:bodyPr anchor="ctr">
            <a:normAutofit/>
          </a:bodyPr>
          <a:lstStyle/>
          <a:p>
            <a:r>
              <a:rPr lang="en-US" sz="2000" dirty="0"/>
              <a:t>Attacker Objectives.</a:t>
            </a:r>
          </a:p>
          <a:p>
            <a:r>
              <a:rPr lang="en-US" sz="2000" dirty="0"/>
              <a:t>General Attack and Defense Flows.</a:t>
            </a:r>
          </a:p>
          <a:p>
            <a:r>
              <a:rPr lang="en-US" sz="2000" dirty="0"/>
              <a:t>Lockheed Kill Chain.</a:t>
            </a:r>
          </a:p>
          <a:p>
            <a:r>
              <a:rPr lang="en-US" sz="2000" dirty="0"/>
              <a:t>Introduction to CTI, SOC, and IR.</a:t>
            </a:r>
          </a:p>
          <a:p>
            <a:r>
              <a:rPr lang="en-US" sz="2000" dirty="0"/>
              <a:t>A Look at MITRE Attack.</a:t>
            </a:r>
          </a:p>
          <a:p>
            <a:r>
              <a:rPr lang="en-US" sz="2000" dirty="0"/>
              <a:t>CIS18 (basics of defense).</a:t>
            </a:r>
          </a:p>
          <a:p>
            <a:r>
              <a:rPr lang="en-US" sz="2000" dirty="0"/>
              <a:t>Threats and Risk Management.</a:t>
            </a:r>
          </a:p>
          <a:p>
            <a:r>
              <a:rPr lang="en-US" sz="2000" dirty="0"/>
              <a:t>Summary of SOC and IR.</a:t>
            </a:r>
          </a:p>
        </p:txBody>
      </p:sp>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475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029DFA-7B71-FA1B-6C79-EAF0BFB85F80}"/>
              </a:ext>
            </a:extLst>
          </p:cNvPr>
          <p:cNvSpPr>
            <a:spLocks noGrp="1"/>
          </p:cNvSpPr>
          <p:nvPr>
            <p:ph type="title"/>
          </p:nvPr>
        </p:nvSpPr>
        <p:spPr>
          <a:xfrm>
            <a:off x="5297762" y="329184"/>
            <a:ext cx="6251110" cy="1783080"/>
          </a:xfrm>
        </p:spPr>
        <p:txBody>
          <a:bodyPr anchor="b">
            <a:normAutofit/>
          </a:bodyPr>
          <a:lstStyle/>
          <a:p>
            <a:r>
              <a:rPr lang="en-US" sz="5400"/>
              <a:t>A Web of Communities</a:t>
            </a:r>
          </a:p>
        </p:txBody>
      </p:sp>
      <p:pic>
        <p:nvPicPr>
          <p:cNvPr id="6146" name="Picture 2" descr="A conceptual and artistic representation of a web of interconnected communities. The image features a glowing network of nodes connected by lines, with each node representing a community. These nodes are diverse and colorful, symbolizing various cultures, interests, or groups. The lines connecting them are dynamic and radiant, suggesting communication and collaboration. The background is abstract and ethereal, blending soft gradients of blue and purple. The overall atmosphere conveys unity, diversity, and interconnectedness.">
            <a:extLst>
              <a:ext uri="{FF2B5EF4-FFF2-40B4-BE49-F238E27FC236}">
                <a16:creationId xmlns:a16="http://schemas.microsoft.com/office/drawing/2014/main" id="{7C1F6C4E-46F2-E9E7-BB11-9E0EB77AF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123" r="11966"/>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15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46570F-A251-27FB-705F-E8F708268BF4}"/>
              </a:ext>
            </a:extLst>
          </p:cNvPr>
          <p:cNvSpPr>
            <a:spLocks noGrp="1"/>
          </p:cNvSpPr>
          <p:nvPr>
            <p:ph idx="1"/>
          </p:nvPr>
        </p:nvSpPr>
        <p:spPr>
          <a:xfrm>
            <a:off x="5130960" y="2883685"/>
            <a:ext cx="6959440" cy="3483864"/>
          </a:xfrm>
        </p:spPr>
        <p:txBody>
          <a:bodyPr>
            <a:normAutofit fontScale="92500" lnSpcReduction="20000"/>
          </a:bodyPr>
          <a:lstStyle/>
          <a:p>
            <a:pPr>
              <a:lnSpc>
                <a:spcPct val="150000"/>
              </a:lnSpc>
            </a:pPr>
            <a:r>
              <a:rPr lang="en-US" sz="2400" dirty="0"/>
              <a:t>Arizona Technology Counsel. </a:t>
            </a:r>
          </a:p>
          <a:p>
            <a:pPr>
              <a:lnSpc>
                <a:spcPct val="150000"/>
              </a:lnSpc>
            </a:pPr>
            <a:r>
              <a:rPr lang="en-US" sz="2400" dirty="0"/>
              <a:t>ACTRA: Arizona Cyber Threat Response Alliance.</a:t>
            </a:r>
          </a:p>
          <a:p>
            <a:pPr>
              <a:lnSpc>
                <a:spcPct val="150000"/>
              </a:lnSpc>
            </a:pPr>
            <a:r>
              <a:rPr lang="en-US" sz="2400" dirty="0"/>
              <a:t>TISU: Threat Intelligence Support Unit.</a:t>
            </a:r>
          </a:p>
          <a:p>
            <a:pPr>
              <a:lnSpc>
                <a:spcPct val="150000"/>
              </a:lnSpc>
            </a:pPr>
            <a:r>
              <a:rPr lang="en-US" sz="2400" dirty="0"/>
              <a:t>InfraGard.</a:t>
            </a:r>
          </a:p>
          <a:p>
            <a:pPr>
              <a:lnSpc>
                <a:spcPct val="150000"/>
              </a:lnSpc>
            </a:pPr>
            <a:r>
              <a:rPr lang="en-US" sz="2400" dirty="0"/>
              <a:t>ISAC/ISOWs </a:t>
            </a:r>
          </a:p>
          <a:p>
            <a:pPr>
              <a:lnSpc>
                <a:spcPct val="150000"/>
              </a:lnSpc>
            </a:pPr>
            <a:r>
              <a:rPr lang="en-US" sz="2400" dirty="0"/>
              <a:t>Vendor-Augmented Information Sharing. </a:t>
            </a:r>
          </a:p>
        </p:txBody>
      </p:sp>
    </p:spTree>
    <p:extLst>
      <p:ext uri="{BB962C8B-B14F-4D97-AF65-F5344CB8AC3E}">
        <p14:creationId xmlns:p14="http://schemas.microsoft.com/office/powerpoint/2010/main" val="275586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E8F935-A067-7D66-8A55-AC6656C646F0}"/>
              </a:ext>
            </a:extLst>
          </p:cNvPr>
          <p:cNvSpPr>
            <a:spLocks noGrp="1"/>
          </p:cNvSpPr>
          <p:nvPr>
            <p:ph type="title"/>
          </p:nvPr>
        </p:nvSpPr>
        <p:spPr>
          <a:xfrm>
            <a:off x="572493" y="238539"/>
            <a:ext cx="11047013" cy="1434415"/>
          </a:xfrm>
        </p:spPr>
        <p:txBody>
          <a:bodyPr anchor="b">
            <a:normAutofit/>
          </a:bodyPr>
          <a:lstStyle/>
          <a:p>
            <a:r>
              <a:rPr lang="en-US" sz="5400"/>
              <a:t>People, Processes, and Technology</a:t>
            </a:r>
          </a:p>
        </p:txBody>
      </p:sp>
      <p:sp>
        <p:nvSpPr>
          <p:cNvPr id="7177"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A modern and sleek design of a triangle on a pure white background. The triangle is rendered with a glowing, futuristic aesthetic using gradients of blue, green, and orange, with clean and sharp edges. The design is minimalistic, with no additional elements, focusing solely on the triangle's visually striking and balanced appearance. The glowing effect adds depth and sophistication to the geometric shape.">
            <a:extLst>
              <a:ext uri="{FF2B5EF4-FFF2-40B4-BE49-F238E27FC236}">
                <a16:creationId xmlns:a16="http://schemas.microsoft.com/office/drawing/2014/main" id="{86BFC052-01B4-E6AB-B77F-DF3493C8F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83" r="1456" b="-1"/>
          <a:stretch/>
        </p:blipFill>
        <p:spPr bwMode="auto">
          <a:xfrm>
            <a:off x="792626" y="2713518"/>
            <a:ext cx="2822253" cy="299415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5B9A370-E6E8-C92E-A5E5-30D41671BCBA}"/>
              </a:ext>
            </a:extLst>
          </p:cNvPr>
          <p:cNvSpPr>
            <a:spLocks noGrp="1"/>
          </p:cNvSpPr>
          <p:nvPr>
            <p:ph idx="1"/>
          </p:nvPr>
        </p:nvSpPr>
        <p:spPr>
          <a:xfrm>
            <a:off x="4326467" y="2071316"/>
            <a:ext cx="7293040" cy="4606174"/>
          </a:xfrm>
        </p:spPr>
        <p:txBody>
          <a:bodyPr anchor="t">
            <a:normAutofit fontScale="92500"/>
          </a:bodyPr>
          <a:lstStyle/>
          <a:p>
            <a:r>
              <a:rPr lang="en-US" dirty="0"/>
              <a:t>Collective Defense comes alive, when we fuse information sharing with cultivation of talent and knowledge pipelines, creating a defensive web. </a:t>
            </a:r>
          </a:p>
          <a:p>
            <a:r>
              <a:rPr lang="en-US" dirty="0"/>
              <a:t>Like an immune system, these elements come together to react to threats as a broader system.</a:t>
            </a:r>
          </a:p>
          <a:p>
            <a:r>
              <a:rPr lang="en-US" dirty="0"/>
              <a:t>For example, any of us individually may fail to varying degrees, at repelling a given attack, while the overall ecosystem succeeds at stopping widespread impact.</a:t>
            </a:r>
          </a:p>
          <a:p>
            <a:r>
              <a:rPr lang="en-US" dirty="0"/>
              <a:t>Even when we fail, recovery is easier when we are not doing it alone. </a:t>
            </a:r>
          </a:p>
        </p:txBody>
      </p:sp>
      <p:sp>
        <p:nvSpPr>
          <p:cNvPr id="4" name="Rectangle 3">
            <a:extLst>
              <a:ext uri="{FF2B5EF4-FFF2-40B4-BE49-F238E27FC236}">
                <a16:creationId xmlns:a16="http://schemas.microsoft.com/office/drawing/2014/main" id="{F125425E-8160-A791-6812-E75CF73575B3}"/>
              </a:ext>
            </a:extLst>
          </p:cNvPr>
          <p:cNvSpPr/>
          <p:nvPr/>
        </p:nvSpPr>
        <p:spPr>
          <a:xfrm>
            <a:off x="1427914" y="4993586"/>
            <a:ext cx="1521443"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600" normalizeH="0" baseline="0" noProof="0" dirty="0">
                <a:ln/>
                <a:solidFill>
                  <a:srgbClr val="297FD5"/>
                </a:solidFill>
                <a:effectLst/>
                <a:uLnTx/>
                <a:uFillTx/>
                <a:latin typeface="Calibri" panose="020F0502020204030204"/>
                <a:ea typeface="+mn-ea"/>
                <a:cs typeface="+mn-cs"/>
              </a:rPr>
              <a:t>People</a:t>
            </a:r>
          </a:p>
        </p:txBody>
      </p:sp>
      <p:sp>
        <p:nvSpPr>
          <p:cNvPr id="5" name="Rectangle 4">
            <a:extLst>
              <a:ext uri="{FF2B5EF4-FFF2-40B4-BE49-F238E27FC236}">
                <a16:creationId xmlns:a16="http://schemas.microsoft.com/office/drawing/2014/main" id="{DA4C787C-C5BB-71EA-91E1-8932498C830F}"/>
              </a:ext>
            </a:extLst>
          </p:cNvPr>
          <p:cNvSpPr/>
          <p:nvPr/>
        </p:nvSpPr>
        <p:spPr>
          <a:xfrm rot="3576407">
            <a:off x="2129972" y="3729077"/>
            <a:ext cx="1528047"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600" normalizeH="0" baseline="0" noProof="0" dirty="0">
                <a:ln/>
                <a:solidFill>
                  <a:srgbClr val="297FD5"/>
                </a:solidFill>
                <a:effectLst/>
                <a:uLnTx/>
                <a:uFillTx/>
                <a:latin typeface="Calibri" panose="020F0502020204030204"/>
                <a:ea typeface="+mn-ea"/>
                <a:cs typeface="+mn-cs"/>
              </a:rPr>
              <a:t>Process</a:t>
            </a:r>
          </a:p>
        </p:txBody>
      </p:sp>
      <p:sp>
        <p:nvSpPr>
          <p:cNvPr id="6" name="Rectangle 5">
            <a:extLst>
              <a:ext uri="{FF2B5EF4-FFF2-40B4-BE49-F238E27FC236}">
                <a16:creationId xmlns:a16="http://schemas.microsoft.com/office/drawing/2014/main" id="{D0FD8A04-9162-21B5-0AED-F0550B3324F6}"/>
              </a:ext>
            </a:extLst>
          </p:cNvPr>
          <p:cNvSpPr/>
          <p:nvPr/>
        </p:nvSpPr>
        <p:spPr>
          <a:xfrm rot="17969952">
            <a:off x="591949" y="3809533"/>
            <a:ext cx="1768690"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0" normalizeH="0" baseline="0" noProof="0" dirty="0">
                <a:ln/>
                <a:solidFill>
                  <a:srgbClr val="297FD5"/>
                </a:solidFill>
                <a:effectLst/>
                <a:uLnTx/>
                <a:uFillTx/>
                <a:latin typeface="Calibri" panose="020F0502020204030204"/>
                <a:ea typeface="+mn-ea"/>
                <a:cs typeface="+mn-cs"/>
              </a:rPr>
              <a:t>Technology</a:t>
            </a:r>
          </a:p>
        </p:txBody>
      </p:sp>
    </p:spTree>
    <p:extLst>
      <p:ext uri="{BB962C8B-B14F-4D97-AF65-F5344CB8AC3E}">
        <p14:creationId xmlns:p14="http://schemas.microsoft.com/office/powerpoint/2010/main" val="351229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DA599-B342-079D-C632-270537F8D9A5}"/>
              </a:ext>
            </a:extLst>
          </p:cNvPr>
          <p:cNvPicPr>
            <a:picLocks noChangeAspect="1"/>
          </p:cNvPicPr>
          <p:nvPr/>
        </p:nvPicPr>
        <p:blipFill>
          <a:blip r:embed="rId3"/>
          <a:stretch>
            <a:fillRect/>
          </a:stretch>
        </p:blipFill>
        <p:spPr>
          <a:xfrm>
            <a:off x="1726537" y="643467"/>
            <a:ext cx="8738925" cy="5571065"/>
          </a:xfrm>
          <a:prstGeom prst="rect">
            <a:avLst/>
          </a:prstGeom>
        </p:spPr>
      </p:pic>
      <p:sp>
        <p:nvSpPr>
          <p:cNvPr id="2" name="TextBox 1">
            <a:extLst>
              <a:ext uri="{FF2B5EF4-FFF2-40B4-BE49-F238E27FC236}">
                <a16:creationId xmlns:a16="http://schemas.microsoft.com/office/drawing/2014/main" id="{83231C5B-9ABF-6BA0-25D9-96EA30538E41}"/>
              </a:ext>
            </a:extLst>
          </p:cNvPr>
          <p:cNvSpPr txBox="1"/>
          <p:nvPr/>
        </p:nvSpPr>
        <p:spPr>
          <a:xfrm>
            <a:off x="2648607" y="6488668"/>
            <a:ext cx="3888828" cy="369332"/>
          </a:xfrm>
          <a:prstGeom prst="rect">
            <a:avLst/>
          </a:prstGeom>
          <a:noFill/>
        </p:spPr>
        <p:txBody>
          <a:bodyPr wrap="square" rtlCol="0">
            <a:spAutoFit/>
          </a:bodyPr>
          <a:lstStyle/>
          <a:p>
            <a:r>
              <a:rPr lang="en-US" dirty="0">
                <a:solidFill>
                  <a:schemeClr val="bg1">
                    <a:lumMod val="65000"/>
                  </a:schemeClr>
                </a:solidFill>
              </a:rPr>
              <a:t>Credit: Threat Connect</a:t>
            </a:r>
          </a:p>
        </p:txBody>
      </p:sp>
    </p:spTree>
    <p:extLst>
      <p:ext uri="{BB962C8B-B14F-4D97-AF65-F5344CB8AC3E}">
        <p14:creationId xmlns:p14="http://schemas.microsoft.com/office/powerpoint/2010/main" val="3688618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4752-7B8E-7AE9-3A2B-D7270BF91B9B}"/>
              </a:ext>
            </a:extLst>
          </p:cNvPr>
          <p:cNvSpPr>
            <a:spLocks noGrp="1"/>
          </p:cNvSpPr>
          <p:nvPr>
            <p:ph type="title"/>
          </p:nvPr>
        </p:nvSpPr>
        <p:spPr>
          <a:xfrm>
            <a:off x="1136428" y="627564"/>
            <a:ext cx="7474172" cy="1325563"/>
          </a:xfrm>
        </p:spPr>
        <p:txBody>
          <a:bodyPr>
            <a:normAutofit/>
          </a:bodyPr>
          <a:lstStyle/>
          <a:p>
            <a:r>
              <a:rPr lang="en-US" dirty="0"/>
              <a:t>Safe Sharing of Intelligence</a:t>
            </a:r>
          </a:p>
        </p:txBody>
      </p:sp>
      <p:sp>
        <p:nvSpPr>
          <p:cNvPr id="3" name="Content Placeholder 2">
            <a:extLst>
              <a:ext uri="{FF2B5EF4-FFF2-40B4-BE49-F238E27FC236}">
                <a16:creationId xmlns:a16="http://schemas.microsoft.com/office/drawing/2014/main" id="{EFBEE2C7-4672-BD7E-1D35-313D23828D44}"/>
              </a:ext>
            </a:extLst>
          </p:cNvPr>
          <p:cNvSpPr>
            <a:spLocks noGrp="1"/>
          </p:cNvSpPr>
          <p:nvPr>
            <p:ph idx="1"/>
          </p:nvPr>
        </p:nvSpPr>
        <p:spPr>
          <a:xfrm>
            <a:off x="1136429" y="2278173"/>
            <a:ext cx="6467867" cy="3450613"/>
          </a:xfrm>
        </p:spPr>
        <p:txBody>
          <a:bodyPr anchor="ctr">
            <a:normAutofit/>
          </a:bodyPr>
          <a:lstStyle/>
          <a:p>
            <a:pPr marL="0" indent="0">
              <a:buNone/>
            </a:pPr>
            <a:r>
              <a:rPr lang="en-US" sz="1700" dirty="0"/>
              <a:t>There are several options that allow you to safely share malicious links:</a:t>
            </a:r>
          </a:p>
          <a:p>
            <a:r>
              <a:rPr lang="en-US" sz="1700" b="1" u="sng" dirty="0"/>
              <a:t>Screen shot</a:t>
            </a:r>
          </a:p>
          <a:p>
            <a:r>
              <a:rPr lang="en-US" sz="1700" dirty="0"/>
              <a:t>Defang the link </a:t>
            </a:r>
            <a:r>
              <a:rPr lang="en-US" sz="1700" u="sng" dirty="0" err="1"/>
              <a:t>hxxps</a:t>
            </a:r>
            <a:r>
              <a:rPr lang="en-US" sz="1700" dirty="0"/>
              <a:t>://</a:t>
            </a:r>
            <a:r>
              <a:rPr lang="en-US" sz="1700" dirty="0" err="1"/>
              <a:t>www.google</a:t>
            </a:r>
            <a:r>
              <a:rPr lang="en-US" sz="1700" u="sng" dirty="0"/>
              <a:t>[dot]</a:t>
            </a:r>
            <a:r>
              <a:rPr lang="en-US" sz="1700" dirty="0"/>
              <a:t>com </a:t>
            </a:r>
          </a:p>
          <a:p>
            <a:pPr marL="0" indent="0">
              <a:buNone/>
            </a:pPr>
            <a:endParaRPr lang="en-US" sz="1700" dirty="0"/>
          </a:p>
          <a:p>
            <a:pPr marL="0" indent="0">
              <a:buNone/>
            </a:pPr>
            <a:r>
              <a:rPr lang="en-US" sz="1700" dirty="0"/>
              <a:t>It is not unsafe to have the text of malicious IP addresses, so just providing them as they are is fine.  </a:t>
            </a:r>
          </a:p>
          <a:p>
            <a:pPr marL="0" indent="0">
              <a:buNone/>
            </a:pPr>
            <a:endParaRPr lang="en-US" sz="1700" dirty="0"/>
          </a:p>
          <a:p>
            <a:pPr marL="0" indent="0">
              <a:buNone/>
            </a:pPr>
            <a:r>
              <a:rPr lang="en-US" sz="1700" dirty="0"/>
              <a:t>For malware, if sharing live samples, place in a password protected zip with the password of “</a:t>
            </a:r>
            <a:r>
              <a:rPr lang="en-US" sz="1700" u="sng" dirty="0"/>
              <a:t>infected</a:t>
            </a:r>
            <a:r>
              <a:rPr lang="en-US" sz="1700" dirty="0"/>
              <a:t>” or “</a:t>
            </a:r>
            <a:r>
              <a:rPr lang="en-US" sz="1700" u="sng" dirty="0"/>
              <a:t>malware</a:t>
            </a:r>
            <a:r>
              <a:rPr lang="en-US" sz="1700" dirty="0"/>
              <a:t>”</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245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1A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text&#10;&#10;Description automatically generated">
            <a:extLst>
              <a:ext uri="{FF2B5EF4-FFF2-40B4-BE49-F238E27FC236}">
                <a16:creationId xmlns:a16="http://schemas.microsoft.com/office/drawing/2014/main" id="{470E9210-BAC5-3727-3F0A-AF5D8F4C2DD0}"/>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 b="157"/>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6" name="TextBox 5">
            <a:extLst>
              <a:ext uri="{FF2B5EF4-FFF2-40B4-BE49-F238E27FC236}">
                <a16:creationId xmlns:a16="http://schemas.microsoft.com/office/drawing/2014/main" id="{D8608E6B-9B34-1A06-750B-EE189B680491}"/>
              </a:ext>
            </a:extLst>
          </p:cNvPr>
          <p:cNvSpPr txBox="1"/>
          <p:nvPr/>
        </p:nvSpPr>
        <p:spPr>
          <a:xfrm>
            <a:off x="9751909" y="6657945"/>
            <a:ext cx="2440091"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zh.moegirl.org.cn/%E6%AF%92%E8%9B%87%E4%B9%8B%E7%89%99">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sa/3.0/">
                  <a:extLst>
                    <a:ext uri="{A12FA001-AC4F-418D-AE19-62706E023703}">
                      <ahyp:hlinkClr xmlns:ahyp="http://schemas.microsoft.com/office/drawing/2018/hyperlinkcolor" val="tx"/>
                    </a:ext>
                  </a:extLst>
                </a:hlinkClick>
              </a:rPr>
              <a:t>CC BY-SA-NC</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161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595A81-2C29-CBF8-C313-91568EC01A0F}"/>
              </a:ext>
            </a:extLst>
          </p:cNvPr>
          <p:cNvSpPr>
            <a:spLocks noGrp="1"/>
          </p:cNvSpPr>
          <p:nvPr>
            <p:ph type="title"/>
          </p:nvPr>
        </p:nvSpPr>
        <p:spPr>
          <a:xfrm>
            <a:off x="660041" y="2767106"/>
            <a:ext cx="2880828" cy="3071906"/>
          </a:xfrm>
        </p:spPr>
        <p:txBody>
          <a:bodyPr vert="horz" lIns="91440" tIns="45720" rIns="91440" bIns="45720" rtlCol="0" anchor="t">
            <a:normAutofit fontScale="90000"/>
          </a:bodyPr>
          <a:lstStyle/>
          <a:p>
            <a:r>
              <a:rPr lang="en-US" sz="4000" u="sng" kern="1200" spc="600" dirty="0">
                <a:solidFill>
                  <a:srgbClr val="FFFFFF"/>
                </a:solidFill>
                <a:latin typeface="+mj-lt"/>
                <a:ea typeface="+mj-ea"/>
                <a:cs typeface="+mj-cs"/>
              </a:rPr>
              <a:t>TLP:</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Red</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Amber + Strict</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Amber</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Green</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Clear</a:t>
            </a:r>
          </a:p>
        </p:txBody>
      </p:sp>
      <p:sp>
        <p:nvSpPr>
          <p:cNvPr id="3" name="Content Placeholder 2">
            <a:extLst>
              <a:ext uri="{FF2B5EF4-FFF2-40B4-BE49-F238E27FC236}">
                <a16:creationId xmlns:a16="http://schemas.microsoft.com/office/drawing/2014/main" id="{33CD6725-D2B7-42BE-B166-F324A1426F8D}"/>
              </a:ext>
            </a:extLst>
          </p:cNvPr>
          <p:cNvSpPr>
            <a:spLocks noGrp="1"/>
          </p:cNvSpPr>
          <p:nvPr>
            <p:ph idx="1"/>
          </p:nvPr>
        </p:nvSpPr>
        <p:spPr>
          <a:xfrm>
            <a:off x="660042" y="806824"/>
            <a:ext cx="2919738" cy="1494117"/>
          </a:xfrm>
        </p:spPr>
        <p:txBody>
          <a:bodyPr vert="horz" lIns="91440" tIns="45720" rIns="91440" bIns="45720" rtlCol="0" anchor="b">
            <a:normAutofit/>
          </a:bodyPr>
          <a:lstStyle/>
          <a:p>
            <a:pPr marL="0" indent="0">
              <a:buNone/>
            </a:pPr>
            <a:r>
              <a:rPr lang="en-US" sz="2000" kern="1200">
                <a:solidFill>
                  <a:srgbClr val="FFFFFF"/>
                </a:solidFill>
                <a:latin typeface="+mn-lt"/>
                <a:ea typeface="+mn-ea"/>
                <a:cs typeface="+mn-cs"/>
              </a:rPr>
              <a:t>Traffic Light Protocol</a:t>
            </a:r>
            <a:endParaRPr lang="en-US" sz="2000" kern="1200" dirty="0">
              <a:solidFill>
                <a:srgbClr val="FFFFFF"/>
              </a:solidFill>
              <a:latin typeface="+mn-lt"/>
              <a:ea typeface="+mn-ea"/>
              <a:cs typeface="+mn-cs"/>
            </a:endParaRPr>
          </a:p>
        </p:txBody>
      </p:sp>
      <p:pic>
        <p:nvPicPr>
          <p:cNvPr id="5" name="Picture 4" descr="A traffic light with different colored lights&#10;&#10;Description automatically generated">
            <a:extLst>
              <a:ext uri="{FF2B5EF4-FFF2-40B4-BE49-F238E27FC236}">
                <a16:creationId xmlns:a16="http://schemas.microsoft.com/office/drawing/2014/main" id="{B9E00683-A988-6141-115A-2A8CD313FB7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34880" y="467208"/>
            <a:ext cx="5360843" cy="5923584"/>
          </a:xfrm>
          <a:prstGeom prst="rect">
            <a:avLst/>
          </a:prstGeom>
        </p:spPr>
      </p:pic>
      <p:sp>
        <p:nvSpPr>
          <p:cNvPr id="6" name="TextBox 5">
            <a:extLst>
              <a:ext uri="{FF2B5EF4-FFF2-40B4-BE49-F238E27FC236}">
                <a16:creationId xmlns:a16="http://schemas.microsoft.com/office/drawing/2014/main" id="{BE5BA74E-25AF-B5CF-2092-45D20D193046}"/>
              </a:ext>
            </a:extLst>
          </p:cNvPr>
          <p:cNvSpPr txBox="1"/>
          <p:nvPr/>
        </p:nvSpPr>
        <p:spPr>
          <a:xfrm>
            <a:off x="9884959" y="6657517"/>
            <a:ext cx="2307042"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ab-cs-center.deviantart.com/art/Glossy-Traffic-Signal-Light-451056523">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sa/3.0/">
                  <a:extLst>
                    <a:ext uri="{A12FA001-AC4F-418D-AE19-62706E023703}">
                      <ahyp:hlinkClr xmlns:ahyp="http://schemas.microsoft.com/office/drawing/2018/hyperlinkcolor" val="tx"/>
                    </a:ext>
                  </a:extLst>
                </a:hlinkClick>
              </a:rPr>
              <a:t>CC BY-SA</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965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83745-B9D0-F7F1-F0B5-D4A525D7E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49744-6D89-33E5-912A-8CCE6C679808}"/>
              </a:ext>
            </a:extLst>
          </p:cNvPr>
          <p:cNvSpPr>
            <a:spLocks noGrp="1"/>
          </p:cNvSpPr>
          <p:nvPr>
            <p:ph type="ctrTitle"/>
          </p:nvPr>
        </p:nvSpPr>
        <p:spPr>
          <a:xfrm>
            <a:off x="1524000" y="2916146"/>
            <a:ext cx="9144000" cy="1025708"/>
          </a:xfrm>
        </p:spPr>
        <p:txBody>
          <a:bodyPr>
            <a:normAutofit/>
          </a:bodyPr>
          <a:lstStyle/>
          <a:p>
            <a:r>
              <a:rPr lang="en-US" dirty="0"/>
              <a:t>MITRE ATT&amp;CK</a:t>
            </a:r>
          </a:p>
        </p:txBody>
      </p:sp>
    </p:spTree>
    <p:extLst>
      <p:ext uri="{BB962C8B-B14F-4D97-AF65-F5344CB8AC3E}">
        <p14:creationId xmlns:p14="http://schemas.microsoft.com/office/powerpoint/2010/main" val="643397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C217F-852B-9D6E-E70E-41D04C9E3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3B22D-49D8-EC10-69DC-28F7F5179BD7}"/>
              </a:ext>
            </a:extLst>
          </p:cNvPr>
          <p:cNvSpPr>
            <a:spLocks noGrp="1"/>
          </p:cNvSpPr>
          <p:nvPr>
            <p:ph type="title"/>
          </p:nvPr>
        </p:nvSpPr>
        <p:spPr/>
        <p:txBody>
          <a:bodyPr/>
          <a:lstStyle/>
          <a:p>
            <a:r>
              <a:rPr lang="en-US" dirty="0"/>
              <a:t>MITRE ATT&amp;CK</a:t>
            </a:r>
          </a:p>
        </p:txBody>
      </p:sp>
      <p:pic>
        <p:nvPicPr>
          <p:cNvPr id="3" name="Picture 2">
            <a:extLst>
              <a:ext uri="{FF2B5EF4-FFF2-40B4-BE49-F238E27FC236}">
                <a16:creationId xmlns:a16="http://schemas.microsoft.com/office/drawing/2014/main" id="{8337F4F3-2E11-3BCA-978C-C3693E9E5217}"/>
              </a:ext>
            </a:extLst>
          </p:cNvPr>
          <p:cNvPicPr>
            <a:picLocks noChangeAspect="1"/>
          </p:cNvPicPr>
          <p:nvPr/>
        </p:nvPicPr>
        <p:blipFill>
          <a:blip r:embed="rId3"/>
          <a:stretch>
            <a:fillRect/>
          </a:stretch>
        </p:blipFill>
        <p:spPr>
          <a:xfrm>
            <a:off x="0" y="953980"/>
            <a:ext cx="12220012" cy="4261832"/>
          </a:xfrm>
          <a:prstGeom prst="rect">
            <a:avLst/>
          </a:prstGeom>
        </p:spPr>
      </p:pic>
      <p:sp>
        <p:nvSpPr>
          <p:cNvPr id="5" name="TextBox 4">
            <a:extLst>
              <a:ext uri="{FF2B5EF4-FFF2-40B4-BE49-F238E27FC236}">
                <a16:creationId xmlns:a16="http://schemas.microsoft.com/office/drawing/2014/main" id="{01DC9E07-08CF-7F1A-DE6C-AEA0199EE5B2}"/>
              </a:ext>
            </a:extLst>
          </p:cNvPr>
          <p:cNvSpPr txBox="1"/>
          <p:nvPr/>
        </p:nvSpPr>
        <p:spPr>
          <a:xfrm>
            <a:off x="8186836" y="214064"/>
            <a:ext cx="400516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https://attack.mitre.org/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Box 5">
            <a:extLst>
              <a:ext uri="{FF2B5EF4-FFF2-40B4-BE49-F238E27FC236}">
                <a16:creationId xmlns:a16="http://schemas.microsoft.com/office/drawing/2014/main" id="{16AABD24-CA44-769A-0787-0DB768484587}"/>
              </a:ext>
            </a:extLst>
          </p:cNvPr>
          <p:cNvSpPr txBox="1"/>
          <p:nvPr/>
        </p:nvSpPr>
        <p:spPr>
          <a:xfrm>
            <a:off x="513773" y="5566718"/>
            <a:ext cx="1116445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300" normalizeH="0" baseline="0" noProof="0" dirty="0">
                <a:ln>
                  <a:noFill/>
                </a:ln>
                <a:solidFill>
                  <a:prstClr val="black">
                    <a:lumMod val="65000"/>
                    <a:lumOff val="35000"/>
                  </a:prstClr>
                </a:solidFill>
                <a:effectLst/>
                <a:uLnTx/>
                <a:uFillTx/>
                <a:latin typeface="Calibri" panose="020F0502020204030204"/>
                <a:ea typeface="+mn-ea"/>
                <a:cs typeface="+mn-cs"/>
              </a:rPr>
              <a:t>MITRE ATT&amp;CK provides a very robust view of how attacks work, which also helps you to properly defend.</a:t>
            </a:r>
          </a:p>
        </p:txBody>
      </p:sp>
    </p:spTree>
    <p:extLst>
      <p:ext uri="{BB962C8B-B14F-4D97-AF65-F5344CB8AC3E}">
        <p14:creationId xmlns:p14="http://schemas.microsoft.com/office/powerpoint/2010/main" val="1537706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31343-4209-03FA-3966-139F17A73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D08B0C-CAC6-1466-2304-2647E1A76C47}"/>
              </a:ext>
            </a:extLst>
          </p:cNvPr>
          <p:cNvSpPr>
            <a:spLocks noGrp="1"/>
          </p:cNvSpPr>
          <p:nvPr>
            <p:ph type="ctrTitle"/>
          </p:nvPr>
        </p:nvSpPr>
        <p:spPr>
          <a:xfrm>
            <a:off x="1524000" y="2916146"/>
            <a:ext cx="9144000" cy="1025708"/>
          </a:xfrm>
        </p:spPr>
        <p:txBody>
          <a:bodyPr>
            <a:normAutofit/>
          </a:bodyPr>
          <a:lstStyle/>
          <a:p>
            <a:r>
              <a:rPr lang="en-US" spc="600" dirty="0"/>
              <a:t>RECON</a:t>
            </a:r>
          </a:p>
        </p:txBody>
      </p:sp>
    </p:spTree>
    <p:extLst>
      <p:ext uri="{BB962C8B-B14F-4D97-AF65-F5344CB8AC3E}">
        <p14:creationId xmlns:p14="http://schemas.microsoft.com/office/powerpoint/2010/main" val="1470418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CC6754-1A16-B8F7-974C-2A8D3C78D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0806A-CFBF-9DA1-CF7C-F5A8BC5B56DF}"/>
              </a:ext>
            </a:extLst>
          </p:cNvPr>
          <p:cNvSpPr>
            <a:spLocks noGrp="1"/>
          </p:cNvSpPr>
          <p:nvPr>
            <p:ph type="title"/>
          </p:nvPr>
        </p:nvSpPr>
        <p:spPr>
          <a:xfrm>
            <a:off x="648929" y="629266"/>
            <a:ext cx="3505495" cy="1622321"/>
          </a:xfrm>
        </p:spPr>
        <p:txBody>
          <a:bodyPr>
            <a:normAutofit fontScale="90000"/>
          </a:bodyPr>
          <a:lstStyle/>
          <a:p>
            <a:r>
              <a:rPr lang="en-US" sz="3700" dirty="0"/>
              <a:t>Recon: What does it mean and why does it matter? </a:t>
            </a:r>
          </a:p>
        </p:txBody>
      </p:sp>
      <p:sp>
        <p:nvSpPr>
          <p:cNvPr id="3" name="Content Placeholder 2">
            <a:extLst>
              <a:ext uri="{FF2B5EF4-FFF2-40B4-BE49-F238E27FC236}">
                <a16:creationId xmlns:a16="http://schemas.microsoft.com/office/drawing/2014/main" id="{28CE15BD-DADC-F998-C29E-DF7882D75FF6}"/>
              </a:ext>
            </a:extLst>
          </p:cNvPr>
          <p:cNvSpPr>
            <a:spLocks noGrp="1"/>
          </p:cNvSpPr>
          <p:nvPr>
            <p:ph idx="1"/>
          </p:nvPr>
        </p:nvSpPr>
        <p:spPr>
          <a:xfrm>
            <a:off x="648931" y="2438400"/>
            <a:ext cx="3505494" cy="4035972"/>
          </a:xfrm>
        </p:spPr>
        <p:txBody>
          <a:bodyPr>
            <a:normAutofit/>
          </a:bodyPr>
          <a:lstStyle/>
          <a:p>
            <a:r>
              <a:rPr lang="en-US" sz="2000" dirty="0"/>
              <a:t>Short for Reconnaissance</a:t>
            </a:r>
          </a:p>
          <a:p>
            <a:pPr lvl="1"/>
            <a:r>
              <a:rPr lang="en-US" sz="1800" dirty="0"/>
              <a:t>Is a military term to scope out and understand the battlespace.  </a:t>
            </a:r>
          </a:p>
          <a:p>
            <a:r>
              <a:rPr lang="en-US" sz="2000" dirty="0"/>
              <a:t>Essential for mounting an effective attack (or defense) </a:t>
            </a:r>
          </a:p>
          <a:p>
            <a:pPr lvl="1"/>
            <a:r>
              <a:rPr lang="en-US" sz="1800" dirty="0"/>
              <a:t>Adversaries and penetration testers will want to understand the infrastructure you have, the services you use, methods you use to protect and present them. </a:t>
            </a:r>
          </a:p>
        </p:txBody>
      </p:sp>
      <p:sp>
        <p:nvSpPr>
          <p:cNvPr id="9" name="Rectangle 8">
            <a:extLst>
              <a:ext uri="{FF2B5EF4-FFF2-40B4-BE49-F238E27FC236}">
                <a16:creationId xmlns:a16="http://schemas.microsoft.com/office/drawing/2014/main" id="{FB302D48-700F-04A9-FBC6-CD2898A67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9">
            <a:extLst>
              <a:ext uri="{FF2B5EF4-FFF2-40B4-BE49-F238E27FC236}">
                <a16:creationId xmlns:a16="http://schemas.microsoft.com/office/drawing/2014/main" id="{8DDD5EF9-DB06-D3F4-6EC1-30AADCE2A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B6B1B56-FA0E-0043-B5A9-18736CDD207D}"/>
              </a:ext>
            </a:extLst>
          </p:cNvPr>
          <p:cNvPicPr>
            <a:picLocks noChangeAspect="1"/>
          </p:cNvPicPr>
          <p:nvPr/>
        </p:nvPicPr>
        <p:blipFill>
          <a:blip r:embed="rId2"/>
          <a:stretch>
            <a:fillRect/>
          </a:stretch>
        </p:blipFill>
        <p:spPr>
          <a:xfrm>
            <a:off x="5405862" y="1922545"/>
            <a:ext cx="6019331" cy="3009664"/>
          </a:xfrm>
          <a:prstGeom prst="rect">
            <a:avLst/>
          </a:prstGeom>
          <a:effectLst/>
        </p:spPr>
      </p:pic>
    </p:spTree>
    <p:extLst>
      <p:ext uri="{BB962C8B-B14F-4D97-AF65-F5344CB8AC3E}">
        <p14:creationId xmlns:p14="http://schemas.microsoft.com/office/powerpoint/2010/main" val="1745260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3F57D3-D498-BBC5-03D9-CA80303CD00E}"/>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380576F-EE4E-DEA1-0256-3E2A5D0A4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865CC0BB-0EB5-2410-D2FE-52ED1F487E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93" r="23298" b="59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E141A3AF-7E62-19EB-4831-0627F007A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A46C6F-61F2-005F-F6E5-D7507969664B}"/>
              </a:ext>
            </a:extLst>
          </p:cNvPr>
          <p:cNvSpPr>
            <a:spLocks noGrp="1"/>
          </p:cNvSpPr>
          <p:nvPr>
            <p:ph type="title"/>
          </p:nvPr>
        </p:nvSpPr>
        <p:spPr>
          <a:xfrm>
            <a:off x="371094" y="1161288"/>
            <a:ext cx="3438144" cy="1124712"/>
          </a:xfrm>
        </p:spPr>
        <p:txBody>
          <a:bodyPr anchor="b">
            <a:normAutofit/>
          </a:bodyPr>
          <a:lstStyle/>
          <a:p>
            <a:r>
              <a:rPr lang="en-US" sz="2800"/>
              <a:t>Know Yourself</a:t>
            </a:r>
          </a:p>
        </p:txBody>
      </p:sp>
      <p:sp>
        <p:nvSpPr>
          <p:cNvPr id="2059" name="Rectangle 2058">
            <a:extLst>
              <a:ext uri="{FF2B5EF4-FFF2-40B4-BE49-F238E27FC236}">
                <a16:creationId xmlns:a16="http://schemas.microsoft.com/office/drawing/2014/main" id="{0DEA7150-9C36-FCE3-4A51-F3F6D31CA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1" name="Rectangle 2060">
            <a:extLst>
              <a:ext uri="{FF2B5EF4-FFF2-40B4-BE49-F238E27FC236}">
                <a16:creationId xmlns:a16="http://schemas.microsoft.com/office/drawing/2014/main" id="{C7B14BC5-A3C2-CE86-6138-2A176BD15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56E68AA-60A9-C2F9-1A7B-FB8FC4A2AB85}"/>
              </a:ext>
            </a:extLst>
          </p:cNvPr>
          <p:cNvSpPr>
            <a:spLocks noGrp="1"/>
          </p:cNvSpPr>
          <p:nvPr>
            <p:ph idx="1"/>
          </p:nvPr>
        </p:nvSpPr>
        <p:spPr>
          <a:xfrm>
            <a:off x="371094" y="2718054"/>
            <a:ext cx="4085451" cy="3207258"/>
          </a:xfrm>
        </p:spPr>
        <p:txBody>
          <a:bodyPr anchor="t">
            <a:normAutofit/>
          </a:bodyPr>
          <a:lstStyle/>
          <a:p>
            <a:pPr marL="0" indent="0">
              <a:buNone/>
            </a:pPr>
            <a:r>
              <a:rPr lang="en-US" sz="1700"/>
              <a:t>We have to understand our own environment if we wish for any chance of defending it. </a:t>
            </a:r>
          </a:p>
          <a:p>
            <a:pPr marL="0" indent="0">
              <a:buNone/>
            </a:pPr>
            <a:br>
              <a:rPr lang="en-US" sz="1700"/>
            </a:br>
            <a:r>
              <a:rPr lang="en-US" sz="1700"/>
              <a:t>You need to understand what you have that adversaries will want to compromise. You need to understand what infrastructure you run, services, you use and how you protect and present them. </a:t>
            </a:r>
          </a:p>
        </p:txBody>
      </p:sp>
    </p:spTree>
    <p:extLst>
      <p:ext uri="{BB962C8B-B14F-4D97-AF65-F5344CB8AC3E}">
        <p14:creationId xmlns:p14="http://schemas.microsoft.com/office/powerpoint/2010/main" val="3149512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p:txBody>
          <a:bodyPr/>
          <a:lstStyle/>
          <a:p>
            <a:r>
              <a:rPr lang="en-US" dirty="0"/>
              <a:t>Attacker Objectives </a:t>
            </a:r>
          </a:p>
        </p:txBody>
      </p:sp>
      <p:sp>
        <p:nvSpPr>
          <p:cNvPr id="3" name="Subtitle 2">
            <a:extLst>
              <a:ext uri="{FF2B5EF4-FFF2-40B4-BE49-F238E27FC236}">
                <a16:creationId xmlns:a16="http://schemas.microsoft.com/office/drawing/2014/main" id="{88AAAE84-FABB-4AE8-A4B2-5B471E9A6419}"/>
              </a:ext>
            </a:extLst>
          </p:cNvPr>
          <p:cNvSpPr>
            <a:spLocks noGrp="1"/>
          </p:cNvSpPr>
          <p:nvPr>
            <p:ph type="subTitle" idx="1"/>
          </p:nvPr>
        </p:nvSpPr>
        <p:spPr/>
        <p:txBody>
          <a:bodyPr/>
          <a:lstStyle/>
          <a:p>
            <a:r>
              <a:rPr lang="en-US" dirty="0"/>
              <a:t>First, we must understand, what they want to accomplish.  </a:t>
            </a:r>
          </a:p>
        </p:txBody>
      </p:sp>
    </p:spTree>
    <p:extLst>
      <p:ext uri="{BB962C8B-B14F-4D97-AF65-F5344CB8AC3E}">
        <p14:creationId xmlns:p14="http://schemas.microsoft.com/office/powerpoint/2010/main" val="1518104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F6E0E-19EC-9977-E7F4-EE8C13EB0E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194EE-D16D-FD29-362D-A19777C5C433}"/>
              </a:ext>
            </a:extLst>
          </p:cNvPr>
          <p:cNvSpPr>
            <a:spLocks noGrp="1"/>
          </p:cNvSpPr>
          <p:nvPr>
            <p:ph type="title"/>
          </p:nvPr>
        </p:nvSpPr>
        <p:spPr>
          <a:xfrm>
            <a:off x="218493" y="118660"/>
            <a:ext cx="10515600" cy="1325563"/>
          </a:xfrm>
        </p:spPr>
        <p:txBody>
          <a:bodyPr anchor="t"/>
          <a:lstStyle/>
          <a:p>
            <a:r>
              <a:rPr lang="en-US" dirty="0"/>
              <a:t>Recon can include:</a:t>
            </a:r>
          </a:p>
        </p:txBody>
      </p:sp>
      <p:sp>
        <p:nvSpPr>
          <p:cNvPr id="3" name="Content Placeholder 2">
            <a:extLst>
              <a:ext uri="{FF2B5EF4-FFF2-40B4-BE49-F238E27FC236}">
                <a16:creationId xmlns:a16="http://schemas.microsoft.com/office/drawing/2014/main" id="{E8D7B00F-C7D9-A238-3FDB-79B57341F9A9}"/>
              </a:ext>
            </a:extLst>
          </p:cNvPr>
          <p:cNvSpPr>
            <a:spLocks noGrp="1"/>
          </p:cNvSpPr>
          <p:nvPr>
            <p:ph sz="half" idx="1"/>
          </p:nvPr>
        </p:nvSpPr>
        <p:spPr>
          <a:xfrm>
            <a:off x="838200" y="2309098"/>
            <a:ext cx="5181600" cy="4351338"/>
          </a:xfrm>
        </p:spPr>
        <p:txBody>
          <a:bodyPr/>
          <a:lstStyle/>
          <a:p>
            <a:r>
              <a:rPr lang="en-US" dirty="0"/>
              <a:t>Active Scanning</a:t>
            </a:r>
          </a:p>
          <a:p>
            <a:pPr lvl="1"/>
            <a:r>
              <a:rPr lang="en-US" dirty="0"/>
              <a:t>Scanning IP ranges.</a:t>
            </a:r>
          </a:p>
          <a:p>
            <a:pPr lvl="1"/>
            <a:r>
              <a:rPr lang="en-US" dirty="0"/>
              <a:t>Scanning for vulnerabilities</a:t>
            </a:r>
          </a:p>
          <a:p>
            <a:pPr lvl="1"/>
            <a:r>
              <a:rPr lang="en-US" dirty="0"/>
              <a:t>Scanning for wordlists </a:t>
            </a:r>
            <a:r>
              <a:rPr lang="en-US" sz="1800" dirty="0"/>
              <a:t>(fingerprinting) </a:t>
            </a:r>
          </a:p>
          <a:p>
            <a:r>
              <a:rPr lang="en-US" dirty="0"/>
              <a:t>Phishing for Information </a:t>
            </a:r>
          </a:p>
          <a:p>
            <a:pPr lvl="1"/>
            <a:r>
              <a:rPr lang="en-US" dirty="0"/>
              <a:t>Send malicious email messages with the intent to gain information or to gain access to find information to plan an attack.  </a:t>
            </a:r>
          </a:p>
        </p:txBody>
      </p:sp>
      <p:sp>
        <p:nvSpPr>
          <p:cNvPr id="4" name="Content Placeholder 3">
            <a:extLst>
              <a:ext uri="{FF2B5EF4-FFF2-40B4-BE49-F238E27FC236}">
                <a16:creationId xmlns:a16="http://schemas.microsoft.com/office/drawing/2014/main" id="{FCC1E8E6-C2E4-5927-80C1-9D037438934F}"/>
              </a:ext>
            </a:extLst>
          </p:cNvPr>
          <p:cNvSpPr>
            <a:spLocks noGrp="1"/>
          </p:cNvSpPr>
          <p:nvPr>
            <p:ph sz="half" idx="2"/>
          </p:nvPr>
        </p:nvSpPr>
        <p:spPr>
          <a:xfrm>
            <a:off x="6172200" y="2309098"/>
            <a:ext cx="5181600" cy="4351338"/>
          </a:xfrm>
        </p:spPr>
        <p:txBody>
          <a:bodyPr/>
          <a:lstStyle/>
          <a:p>
            <a:r>
              <a:rPr lang="en-US" dirty="0"/>
              <a:t>Passive searching </a:t>
            </a:r>
          </a:p>
          <a:p>
            <a:pPr lvl="1"/>
            <a:r>
              <a:rPr lang="en-US" dirty="0"/>
              <a:t>Search open websites or domains.</a:t>
            </a:r>
          </a:p>
          <a:p>
            <a:pPr lvl="2"/>
            <a:r>
              <a:rPr lang="en-US" dirty="0"/>
              <a:t>Social Media, Search Engines, Code Repositories (e.g., GitHub).  </a:t>
            </a:r>
          </a:p>
          <a:p>
            <a:pPr lvl="1"/>
            <a:r>
              <a:rPr lang="en-US" dirty="0"/>
              <a:t>Search open technical databases:</a:t>
            </a:r>
          </a:p>
          <a:p>
            <a:pPr lvl="2"/>
            <a:r>
              <a:rPr lang="en-US" dirty="0"/>
              <a:t>DNS, WHOIS, scan databases, etc.  </a:t>
            </a:r>
          </a:p>
          <a:p>
            <a:r>
              <a:rPr lang="en-US" dirty="0"/>
              <a:t>Poaching </a:t>
            </a:r>
          </a:p>
          <a:p>
            <a:pPr lvl="1"/>
            <a:r>
              <a:rPr lang="en-US" dirty="0"/>
              <a:t>Searching for Closed Sources</a:t>
            </a:r>
          </a:p>
          <a:p>
            <a:pPr lvl="1"/>
            <a:r>
              <a:rPr lang="en-US" dirty="0"/>
              <a:t>Includes purchase information or access (e.g., LAPSUS$)</a:t>
            </a:r>
          </a:p>
        </p:txBody>
      </p:sp>
      <p:pic>
        <p:nvPicPr>
          <p:cNvPr id="6" name="Picture 5" descr="A machine on the field&#10;&#10;Description automatically generated with low confidence">
            <a:extLst>
              <a:ext uri="{FF2B5EF4-FFF2-40B4-BE49-F238E27FC236}">
                <a16:creationId xmlns:a16="http://schemas.microsoft.com/office/drawing/2014/main" id="{22DD92E4-8EE4-CA8C-8B7A-3F52EB83541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48800" y="51377"/>
            <a:ext cx="2570587" cy="1721263"/>
          </a:xfrm>
          <a:prstGeom prst="ellipse">
            <a:avLst/>
          </a:prstGeom>
          <a:ln>
            <a:noFill/>
          </a:ln>
          <a:effectLst>
            <a:softEdge rad="112500"/>
          </a:effectLst>
        </p:spPr>
      </p:pic>
      <p:sp>
        <p:nvSpPr>
          <p:cNvPr id="7" name="TextBox 6">
            <a:extLst>
              <a:ext uri="{FF2B5EF4-FFF2-40B4-BE49-F238E27FC236}">
                <a16:creationId xmlns:a16="http://schemas.microsoft.com/office/drawing/2014/main" id="{7487B556-2E89-910F-05DD-F575B695BFD2}"/>
              </a:ext>
            </a:extLst>
          </p:cNvPr>
          <p:cNvSpPr txBox="1"/>
          <p:nvPr/>
        </p:nvSpPr>
        <p:spPr>
          <a:xfrm>
            <a:off x="10013922" y="6492875"/>
            <a:ext cx="23987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www.flickr.com/photos/qinetiq/4926273442/"/>
              </a:rPr>
              <a:t>This Photo</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nc-nd/3.0/"/>
              </a:rPr>
              <a:t>CC BY-NC-ND</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ame 7">
            <a:extLst>
              <a:ext uri="{FF2B5EF4-FFF2-40B4-BE49-F238E27FC236}">
                <a16:creationId xmlns:a16="http://schemas.microsoft.com/office/drawing/2014/main" id="{EDFC1D2C-7F18-31E7-D39F-B67CC458762E}"/>
              </a:ext>
            </a:extLst>
          </p:cNvPr>
          <p:cNvSpPr/>
          <p:nvPr/>
        </p:nvSpPr>
        <p:spPr>
          <a:xfrm>
            <a:off x="683172" y="1940200"/>
            <a:ext cx="5412828" cy="4552676"/>
          </a:xfrm>
          <a:prstGeom prst="frame">
            <a:avLst>
              <a:gd name="adj1" fmla="val 996"/>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ame 8">
            <a:extLst>
              <a:ext uri="{FF2B5EF4-FFF2-40B4-BE49-F238E27FC236}">
                <a16:creationId xmlns:a16="http://schemas.microsoft.com/office/drawing/2014/main" id="{17EBBFB4-F5BC-D6AE-A0F8-AC33955378A8}"/>
              </a:ext>
            </a:extLst>
          </p:cNvPr>
          <p:cNvSpPr/>
          <p:nvPr/>
        </p:nvSpPr>
        <p:spPr>
          <a:xfrm>
            <a:off x="6056586" y="1940200"/>
            <a:ext cx="5412828" cy="4552676"/>
          </a:xfrm>
          <a:prstGeom prst="frame">
            <a:avLst>
              <a:gd name="adj1" fmla="val 996"/>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0" name="Diagram 9">
            <a:extLst>
              <a:ext uri="{FF2B5EF4-FFF2-40B4-BE49-F238E27FC236}">
                <a16:creationId xmlns:a16="http://schemas.microsoft.com/office/drawing/2014/main" id="{7049080E-7C62-97DD-728D-BD7751F57A26}"/>
              </a:ext>
            </a:extLst>
          </p:cNvPr>
          <p:cNvGraphicFramePr/>
          <p:nvPr/>
        </p:nvGraphicFramePr>
        <p:xfrm>
          <a:off x="1049284" y="1074208"/>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37129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B638-49C7-DDF5-F5FA-8656E887FFCA}"/>
              </a:ext>
            </a:extLst>
          </p:cNvPr>
          <p:cNvSpPr>
            <a:spLocks noGrp="1"/>
          </p:cNvSpPr>
          <p:nvPr>
            <p:ph type="title"/>
          </p:nvPr>
        </p:nvSpPr>
        <p:spPr>
          <a:xfrm>
            <a:off x="838200" y="365125"/>
            <a:ext cx="10515600" cy="1325563"/>
          </a:xfrm>
        </p:spPr>
        <p:txBody>
          <a:bodyPr anchor="ctr">
            <a:normAutofit/>
          </a:bodyPr>
          <a:lstStyle/>
          <a:p>
            <a:r>
              <a:rPr lang="en-US"/>
              <a:t>Examples of some recon tools:</a:t>
            </a:r>
          </a:p>
        </p:txBody>
      </p:sp>
      <p:pic>
        <p:nvPicPr>
          <p:cNvPr id="2050" name="Picture 2" descr="Generated image">
            <a:extLst>
              <a:ext uri="{FF2B5EF4-FFF2-40B4-BE49-F238E27FC236}">
                <a16:creationId xmlns:a16="http://schemas.microsoft.com/office/drawing/2014/main" id="{2D364896-0F7B-E917-BB05-57020D1031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1264" y="1757892"/>
            <a:ext cx="4351338" cy="43513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8603BAB-F379-EF82-C4D6-3E4B2852C6F4}"/>
              </a:ext>
            </a:extLst>
          </p:cNvPr>
          <p:cNvSpPr>
            <a:spLocks noGrp="1"/>
          </p:cNvSpPr>
          <p:nvPr>
            <p:ph sz="half" idx="2"/>
          </p:nvPr>
        </p:nvSpPr>
        <p:spPr>
          <a:xfrm>
            <a:off x="7636933" y="2141537"/>
            <a:ext cx="5181600" cy="4351338"/>
          </a:xfrm>
        </p:spPr>
        <p:txBody>
          <a:bodyPr>
            <a:normAutofit/>
          </a:bodyPr>
          <a:lstStyle/>
          <a:p>
            <a:r>
              <a:rPr lang="en-US" dirty="0"/>
              <a:t>Google or LLM</a:t>
            </a:r>
          </a:p>
          <a:p>
            <a:r>
              <a:rPr lang="en-US" dirty="0"/>
              <a:t>dig</a:t>
            </a:r>
          </a:p>
          <a:p>
            <a:r>
              <a:rPr lang="en-US" dirty="0"/>
              <a:t>curl</a:t>
            </a:r>
          </a:p>
          <a:p>
            <a:r>
              <a:rPr lang="en-US" dirty="0" err="1"/>
              <a:t>nslookup</a:t>
            </a:r>
            <a:endParaRPr lang="en-US" dirty="0"/>
          </a:p>
          <a:p>
            <a:r>
              <a:rPr lang="en-US" dirty="0"/>
              <a:t>Recon-ng</a:t>
            </a:r>
          </a:p>
          <a:p>
            <a:r>
              <a:rPr lang="en-US" dirty="0" err="1"/>
              <a:t>Maltego</a:t>
            </a:r>
            <a:endParaRPr lang="en-US" dirty="0"/>
          </a:p>
          <a:p>
            <a:r>
              <a:rPr lang="en-US" dirty="0" err="1"/>
              <a:t>Spiderfoot</a:t>
            </a:r>
            <a:endParaRPr lang="en-US" dirty="0"/>
          </a:p>
        </p:txBody>
      </p:sp>
    </p:spTree>
    <p:extLst>
      <p:ext uri="{BB962C8B-B14F-4D97-AF65-F5344CB8AC3E}">
        <p14:creationId xmlns:p14="http://schemas.microsoft.com/office/powerpoint/2010/main" val="3966940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524000" y="2916146"/>
            <a:ext cx="9144000" cy="1025708"/>
          </a:xfrm>
        </p:spPr>
        <p:txBody>
          <a:bodyPr>
            <a:normAutofit/>
          </a:bodyPr>
          <a:lstStyle/>
          <a:p>
            <a:r>
              <a:rPr lang="en-US" spc="600" dirty="0"/>
              <a:t>Resource Development </a:t>
            </a:r>
          </a:p>
        </p:txBody>
      </p:sp>
    </p:spTree>
    <p:extLst>
      <p:ext uri="{BB962C8B-B14F-4D97-AF65-F5344CB8AC3E}">
        <p14:creationId xmlns:p14="http://schemas.microsoft.com/office/powerpoint/2010/main" val="942351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AD0BBC-4609-9759-82E4-D7326A22F6BD}"/>
              </a:ext>
            </a:extLst>
          </p:cNvPr>
          <p:cNvSpPr>
            <a:spLocks noGrp="1"/>
          </p:cNvSpPr>
          <p:nvPr>
            <p:ph type="title"/>
          </p:nvPr>
        </p:nvSpPr>
        <p:spPr>
          <a:xfrm>
            <a:off x="572493" y="238539"/>
            <a:ext cx="11018520" cy="1434415"/>
          </a:xfrm>
        </p:spPr>
        <p:txBody>
          <a:bodyPr anchor="b">
            <a:normAutofit/>
          </a:bodyPr>
          <a:lstStyle/>
          <a:p>
            <a:r>
              <a:rPr lang="en-US" sz="5400"/>
              <a:t>Resource Development</a:t>
            </a:r>
          </a:p>
        </p:txBody>
      </p:sp>
      <p:sp>
        <p:nvSpPr>
          <p:cNvPr id="820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370C818-5B41-DB46-E4A2-DFF043066AAD}"/>
              </a:ext>
            </a:extLst>
          </p:cNvPr>
          <p:cNvSpPr>
            <a:spLocks noGrp="1"/>
          </p:cNvSpPr>
          <p:nvPr>
            <p:ph idx="1"/>
          </p:nvPr>
        </p:nvSpPr>
        <p:spPr>
          <a:xfrm>
            <a:off x="572493" y="2071316"/>
            <a:ext cx="6713552" cy="4119172"/>
          </a:xfrm>
        </p:spPr>
        <p:txBody>
          <a:bodyPr anchor="t">
            <a:normAutofit/>
          </a:bodyPr>
          <a:lstStyle/>
          <a:p>
            <a:r>
              <a:rPr lang="en-US" sz="2200"/>
              <a:t>Basic precondition for launching an attack:</a:t>
            </a:r>
          </a:p>
          <a:p>
            <a:pPr lvl="1"/>
            <a:r>
              <a:rPr lang="en-US" sz="2200"/>
              <a:t>Cultivate infrastructure needed for attacks (free, vs. paid, vs. stollen).</a:t>
            </a:r>
          </a:p>
          <a:p>
            <a:pPr lvl="1"/>
            <a:r>
              <a:rPr lang="en-US" sz="2200"/>
              <a:t>Acquire accounts to use in attacks, either via compromising them or cultivating them by signing up/creating fake profiles, or via bot activity.   </a:t>
            </a:r>
          </a:p>
          <a:p>
            <a:r>
              <a:rPr lang="en-US" sz="2200"/>
              <a:t>Micro-Iterations of MITRE ATT&amp;CK:</a:t>
            </a:r>
          </a:p>
          <a:p>
            <a:pPr lvl="1"/>
            <a:r>
              <a:rPr lang="en-US" sz="2200"/>
              <a:t>Often the resource development phase, includes its own kill chain, following most of the stages to compromise and accumulate resources.  </a:t>
            </a:r>
          </a:p>
          <a:p>
            <a:pPr lvl="1"/>
            <a:r>
              <a:rPr lang="en-US" sz="2200"/>
              <a:t>Build versus buy – sometimes resources cultivated by one actor are used by a different adversary.  </a:t>
            </a:r>
          </a:p>
        </p:txBody>
      </p:sp>
      <p:pic>
        <p:nvPicPr>
          <p:cNvPr id="8194" name="Picture 2" descr="Why We're About to BLOW Our Emergency Savings – Journey To Launch">
            <a:extLst>
              <a:ext uri="{FF2B5EF4-FFF2-40B4-BE49-F238E27FC236}">
                <a16:creationId xmlns:a16="http://schemas.microsoft.com/office/drawing/2014/main" id="{084854F9-3AD8-4069-B221-C08FC3BBB0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44" r="-1"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524000" y="2916146"/>
            <a:ext cx="9144000" cy="1025708"/>
          </a:xfrm>
        </p:spPr>
        <p:txBody>
          <a:bodyPr>
            <a:normAutofit/>
          </a:bodyPr>
          <a:lstStyle/>
          <a:p>
            <a:r>
              <a:rPr lang="en-US" spc="600" dirty="0"/>
              <a:t>Initial Access</a:t>
            </a:r>
          </a:p>
        </p:txBody>
      </p:sp>
    </p:spTree>
    <p:extLst>
      <p:ext uri="{BB962C8B-B14F-4D97-AF65-F5344CB8AC3E}">
        <p14:creationId xmlns:p14="http://schemas.microsoft.com/office/powerpoint/2010/main" val="439383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B725D4-F77C-5048-F54C-DEAB22697C68}"/>
              </a:ext>
            </a:extLst>
          </p:cNvPr>
          <p:cNvSpPr>
            <a:spLocks noGrp="1"/>
          </p:cNvSpPr>
          <p:nvPr>
            <p:ph type="title"/>
          </p:nvPr>
        </p:nvSpPr>
        <p:spPr>
          <a:xfrm>
            <a:off x="4315082" y="147484"/>
            <a:ext cx="7653233" cy="1783080"/>
          </a:xfrm>
        </p:spPr>
        <p:txBody>
          <a:bodyPr anchor="t">
            <a:normAutofit/>
          </a:bodyPr>
          <a:lstStyle/>
          <a:p>
            <a:r>
              <a:rPr lang="en-US" dirty="0"/>
              <a:t>A Simplified Look at Initial Access </a:t>
            </a:r>
          </a:p>
        </p:txBody>
      </p:sp>
      <p:pic>
        <p:nvPicPr>
          <p:cNvPr id="5" name="Picture 4" descr="A person wearing a hat and holding a burger&#10;&#10;Description automatically generated with low confidence">
            <a:extLst>
              <a:ext uri="{FF2B5EF4-FFF2-40B4-BE49-F238E27FC236}">
                <a16:creationId xmlns:a16="http://schemas.microsoft.com/office/drawing/2014/main" id="{483E76FC-05F6-7F4C-0B27-C9F3E8DEF11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656" r="37105"/>
          <a:stretch/>
        </p:blipFill>
        <p:spPr>
          <a:xfrm>
            <a:off x="20" y="1"/>
            <a:ext cx="3812438"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B768C33-0AB5-AD4D-B2FD-3D2B7BB797D4}"/>
              </a:ext>
            </a:extLst>
          </p:cNvPr>
          <p:cNvSpPr txBox="1"/>
          <p:nvPr/>
        </p:nvSpPr>
        <p:spPr>
          <a:xfrm>
            <a:off x="9732673" y="6657945"/>
            <a:ext cx="2459327"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blogography.com/archives/tag/mcdonalds">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nd/3.0/">
                  <a:extLst>
                    <a:ext uri="{A12FA001-AC4F-418D-AE19-62706E023703}">
                      <ahyp:hlinkClr xmlns:ahyp="http://schemas.microsoft.com/office/drawing/2018/hyperlinkcolor" val="tx"/>
                    </a:ext>
                  </a:extLst>
                </a:hlinkClick>
              </a:rPr>
              <a:t>CC BY-NC-ND</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EB97671-03CC-A3F1-97B6-3A9CD9B85019}"/>
              </a:ext>
            </a:extLst>
          </p:cNvPr>
          <p:cNvSpPr/>
          <p:nvPr/>
        </p:nvSpPr>
        <p:spPr>
          <a:xfrm>
            <a:off x="4417142" y="2131142"/>
            <a:ext cx="4830097" cy="461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3917046-814E-4CAA-197E-C75CB171CC35}"/>
              </a:ext>
            </a:extLst>
          </p:cNvPr>
          <p:cNvSpPr>
            <a:spLocks noGrp="1"/>
          </p:cNvSpPr>
          <p:nvPr>
            <p:ph idx="1"/>
          </p:nvPr>
        </p:nvSpPr>
        <p:spPr>
          <a:xfrm>
            <a:off x="4312034" y="984749"/>
            <a:ext cx="7653233" cy="5607779"/>
          </a:xfrm>
        </p:spPr>
        <p:txBody>
          <a:bodyPr>
            <a:normAutofit lnSpcReduction="10000"/>
          </a:bodyPr>
          <a:lstStyle/>
          <a:p>
            <a:r>
              <a:rPr lang="en-US" sz="2400" dirty="0"/>
              <a:t>What is the goal of this phase?  </a:t>
            </a:r>
          </a:p>
          <a:p>
            <a:pPr lvl="1"/>
            <a:r>
              <a:rPr lang="en-US" dirty="0"/>
              <a:t>Gain initial access / a foothold into the environment, from which they can expand.  </a:t>
            </a:r>
          </a:p>
          <a:p>
            <a:r>
              <a:rPr lang="en-US" sz="2400" dirty="0"/>
              <a:t>What are the basic high-level categories?</a:t>
            </a:r>
          </a:p>
          <a:p>
            <a:pPr lvl="1"/>
            <a:r>
              <a:rPr lang="en-US" dirty="0"/>
              <a:t>Common:</a:t>
            </a:r>
          </a:p>
          <a:p>
            <a:pPr lvl="2"/>
            <a:r>
              <a:rPr lang="en-US" sz="2400" dirty="0"/>
              <a:t>Attacking internet facing systems, services, and accounts.</a:t>
            </a:r>
          </a:p>
          <a:p>
            <a:pPr lvl="2"/>
            <a:r>
              <a:rPr lang="en-US" sz="2400" dirty="0"/>
              <a:t>Attacking users via phishing or malware.</a:t>
            </a:r>
          </a:p>
          <a:p>
            <a:pPr lvl="2"/>
            <a:r>
              <a:rPr lang="en-US" sz="2400" dirty="0"/>
              <a:t>Social engineering.  </a:t>
            </a:r>
          </a:p>
          <a:p>
            <a:pPr lvl="2"/>
            <a:r>
              <a:rPr lang="en-US" sz="2400" dirty="0"/>
              <a:t>Purchasing of valid accounts or access.  </a:t>
            </a:r>
          </a:p>
          <a:p>
            <a:pPr lvl="1"/>
            <a:r>
              <a:rPr lang="en-US" dirty="0"/>
              <a:t>Also can include:</a:t>
            </a:r>
          </a:p>
          <a:p>
            <a:pPr lvl="2"/>
            <a:r>
              <a:rPr lang="en-US" sz="2400" dirty="0"/>
              <a:t>Supply chain compromise. </a:t>
            </a:r>
          </a:p>
          <a:p>
            <a:pPr lvl="2"/>
            <a:r>
              <a:rPr lang="en-US" sz="2400" dirty="0"/>
              <a:t>Replication via removable media to reach air-gapped systems.  </a:t>
            </a:r>
          </a:p>
          <a:p>
            <a:pPr lvl="2"/>
            <a:r>
              <a:rPr lang="en-US" sz="2400" dirty="0"/>
              <a:t>Insider threat / trusted relationship.  </a:t>
            </a:r>
          </a:p>
          <a:p>
            <a:pPr lvl="2"/>
            <a:r>
              <a:rPr lang="en-US" sz="2400" dirty="0"/>
              <a:t>Hardware compromise / hardware additions </a:t>
            </a:r>
          </a:p>
        </p:txBody>
      </p:sp>
    </p:spTree>
    <p:extLst>
      <p:ext uri="{BB962C8B-B14F-4D97-AF65-F5344CB8AC3E}">
        <p14:creationId xmlns:p14="http://schemas.microsoft.com/office/powerpoint/2010/main" val="670816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55CC41-8DC9-F339-B832-195709AD627A}"/>
              </a:ext>
            </a:extLst>
          </p:cNvPr>
          <p:cNvSpPr>
            <a:spLocks noGrp="1"/>
          </p:cNvSpPr>
          <p:nvPr>
            <p:ph type="title"/>
          </p:nvPr>
        </p:nvSpPr>
        <p:spPr>
          <a:xfrm>
            <a:off x="1137034" y="609597"/>
            <a:ext cx="9392421" cy="1330841"/>
          </a:xfrm>
        </p:spPr>
        <p:txBody>
          <a:bodyPr>
            <a:normAutofit/>
          </a:bodyPr>
          <a:lstStyle/>
          <a:p>
            <a:r>
              <a:rPr lang="en-US" dirty="0"/>
              <a:t>A few common scenarios (user)</a:t>
            </a:r>
          </a:p>
        </p:txBody>
      </p:sp>
      <p:sp>
        <p:nvSpPr>
          <p:cNvPr id="3" name="Content Placeholder 2">
            <a:extLst>
              <a:ext uri="{FF2B5EF4-FFF2-40B4-BE49-F238E27FC236}">
                <a16:creationId xmlns:a16="http://schemas.microsoft.com/office/drawing/2014/main" id="{1C8827F7-29AB-4DC4-CAEF-31BA226D9831}"/>
              </a:ext>
            </a:extLst>
          </p:cNvPr>
          <p:cNvSpPr>
            <a:spLocks noGrp="1"/>
          </p:cNvSpPr>
          <p:nvPr>
            <p:ph idx="1"/>
          </p:nvPr>
        </p:nvSpPr>
        <p:spPr>
          <a:xfrm>
            <a:off x="1137033" y="2198361"/>
            <a:ext cx="6915585" cy="4401541"/>
          </a:xfrm>
        </p:spPr>
        <p:txBody>
          <a:bodyPr>
            <a:normAutofit fontScale="92500"/>
          </a:bodyPr>
          <a:lstStyle/>
          <a:p>
            <a:r>
              <a:rPr lang="en-US" sz="2400" dirty="0"/>
              <a:t>User clicks a link </a:t>
            </a:r>
          </a:p>
          <a:p>
            <a:pPr lvl="1"/>
            <a:r>
              <a:rPr lang="en-US" dirty="0"/>
              <a:t>(phishing or malware)</a:t>
            </a:r>
          </a:p>
          <a:p>
            <a:pPr lvl="1"/>
            <a:endParaRPr lang="en-US" dirty="0"/>
          </a:p>
          <a:p>
            <a:r>
              <a:rPr lang="en-US" sz="2400" dirty="0"/>
              <a:t>User opens an attachment </a:t>
            </a:r>
          </a:p>
          <a:p>
            <a:pPr lvl="1"/>
            <a:r>
              <a:rPr lang="en-US" dirty="0"/>
              <a:t>(malware or obscured link)</a:t>
            </a:r>
          </a:p>
          <a:p>
            <a:pPr lvl="1"/>
            <a:endParaRPr lang="en-US" dirty="0"/>
          </a:p>
          <a:p>
            <a:r>
              <a:rPr lang="en-US" sz="2400" dirty="0"/>
              <a:t>User visits a web site that is serving up malware</a:t>
            </a:r>
          </a:p>
          <a:p>
            <a:pPr lvl="1"/>
            <a:r>
              <a:rPr lang="en-US" dirty="0"/>
              <a:t>(drive by download or malvertising)</a:t>
            </a:r>
          </a:p>
          <a:p>
            <a:pPr lvl="1"/>
            <a:endParaRPr lang="en-US" dirty="0"/>
          </a:p>
          <a:p>
            <a:r>
              <a:rPr lang="en-US" sz="2400" dirty="0"/>
              <a:t>User clicks a link and approves access to malicious app </a:t>
            </a:r>
          </a:p>
          <a:p>
            <a:pPr lvl="1"/>
            <a:r>
              <a:rPr lang="en-US" dirty="0"/>
              <a:t>(OAuth Phishing)</a:t>
            </a:r>
          </a:p>
        </p:txBody>
      </p:sp>
      <p:pic>
        <p:nvPicPr>
          <p:cNvPr id="5" name="Picture 4" descr="Text&#10;&#10;Description automatically generated">
            <a:extLst>
              <a:ext uri="{FF2B5EF4-FFF2-40B4-BE49-F238E27FC236}">
                <a16:creationId xmlns:a16="http://schemas.microsoft.com/office/drawing/2014/main" id="{CD0C49CF-E497-90A3-043D-37DBD529714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03495" y="1940438"/>
            <a:ext cx="4788505" cy="3655225"/>
          </a:xfrm>
          <a:prstGeom prst="rect">
            <a:avLst/>
          </a:prstGeom>
        </p:spPr>
      </p:pic>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E5475D8-7526-B735-6FB4-3AF7BA6ACB3D}"/>
              </a:ext>
            </a:extLst>
          </p:cNvPr>
          <p:cNvSpPr txBox="1"/>
          <p:nvPr/>
        </p:nvSpPr>
        <p:spPr>
          <a:xfrm>
            <a:off x="9797747" y="6702977"/>
            <a:ext cx="2459327"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irpa.eu/mai-piu-per-favore-un-click-day/">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nd/3.0/">
                  <a:extLst>
                    <a:ext uri="{A12FA001-AC4F-418D-AE19-62706E023703}">
                      <ahyp:hlinkClr xmlns:ahyp="http://schemas.microsoft.com/office/drawing/2018/hyperlinkcolor" val="tx"/>
                    </a:ext>
                  </a:extLst>
                </a:hlinkClick>
              </a:rPr>
              <a:t>CC BY-NC-ND</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525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53DE-1084-06AD-843F-2598357BFB82}"/>
              </a:ext>
            </a:extLst>
          </p:cNvPr>
          <p:cNvSpPr>
            <a:spLocks noGrp="1"/>
          </p:cNvSpPr>
          <p:nvPr>
            <p:ph type="title"/>
          </p:nvPr>
        </p:nvSpPr>
        <p:spPr>
          <a:xfrm>
            <a:off x="648929" y="629266"/>
            <a:ext cx="4944152" cy="1622321"/>
          </a:xfrm>
        </p:spPr>
        <p:txBody>
          <a:bodyPr>
            <a:normAutofit/>
          </a:bodyPr>
          <a:lstStyle/>
          <a:p>
            <a:r>
              <a:rPr lang="en-US" dirty="0"/>
              <a:t>A few common scenarios (not-user)</a:t>
            </a:r>
          </a:p>
        </p:txBody>
      </p:sp>
      <p:sp>
        <p:nvSpPr>
          <p:cNvPr id="3" name="Content Placeholder 2">
            <a:extLst>
              <a:ext uri="{FF2B5EF4-FFF2-40B4-BE49-F238E27FC236}">
                <a16:creationId xmlns:a16="http://schemas.microsoft.com/office/drawing/2014/main" id="{4C83D211-8A26-5D0E-73AB-148F6F9D5130}"/>
              </a:ext>
            </a:extLst>
          </p:cNvPr>
          <p:cNvSpPr>
            <a:spLocks noGrp="1"/>
          </p:cNvSpPr>
          <p:nvPr>
            <p:ph idx="1"/>
          </p:nvPr>
        </p:nvSpPr>
        <p:spPr>
          <a:xfrm>
            <a:off x="491407" y="2429071"/>
            <a:ext cx="5259196" cy="4312527"/>
          </a:xfrm>
        </p:spPr>
        <p:txBody>
          <a:bodyPr>
            <a:normAutofit fontScale="92500"/>
          </a:bodyPr>
          <a:lstStyle/>
          <a:p>
            <a:r>
              <a:rPr lang="en-US" dirty="0"/>
              <a:t>Attack a web application</a:t>
            </a:r>
          </a:p>
          <a:p>
            <a:pPr lvl="1"/>
            <a:r>
              <a:rPr lang="en-US" sz="2800" dirty="0"/>
              <a:t>(see OWASP)</a:t>
            </a:r>
          </a:p>
          <a:p>
            <a:pPr lvl="1"/>
            <a:endParaRPr lang="en-US" sz="2800" dirty="0"/>
          </a:p>
          <a:p>
            <a:r>
              <a:rPr lang="en-US" dirty="0"/>
              <a:t>Attack a running service or OS flaw</a:t>
            </a:r>
          </a:p>
          <a:p>
            <a:pPr lvl="1"/>
            <a:r>
              <a:rPr lang="en-US" sz="2800" dirty="0"/>
              <a:t>(see Nessus, Metasploit, etc.)</a:t>
            </a:r>
          </a:p>
          <a:p>
            <a:pPr lvl="1"/>
            <a:endParaRPr lang="en-US" sz="2800" dirty="0"/>
          </a:p>
          <a:p>
            <a:r>
              <a:rPr lang="en-US" dirty="0"/>
              <a:t>Authenticate to an exposed account</a:t>
            </a:r>
          </a:p>
          <a:p>
            <a:pPr lvl="1"/>
            <a:r>
              <a:rPr lang="en-US" sz="2800" dirty="0"/>
              <a:t>(buy credentials, default creds, brute force, etc.) </a:t>
            </a:r>
          </a:p>
          <a:p>
            <a:pPr lvl="1"/>
            <a:endParaRPr lang="en-US" sz="2800" dirty="0"/>
          </a:p>
        </p:txBody>
      </p:sp>
      <p:sp>
        <p:nvSpPr>
          <p:cNvPr id="11" name="Rectangle 1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text&#10;&#10;Description automatically generated">
            <a:extLst>
              <a:ext uri="{FF2B5EF4-FFF2-40B4-BE49-F238E27FC236}">
                <a16:creationId xmlns:a16="http://schemas.microsoft.com/office/drawing/2014/main" id="{B262E943-E73C-E36E-E006-753045C701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904709" y="2169389"/>
            <a:ext cx="4475531" cy="2515974"/>
          </a:xfrm>
          <a:prstGeom prst="rect">
            <a:avLst/>
          </a:prstGeom>
          <a:effectLst/>
        </p:spPr>
      </p:pic>
      <p:sp>
        <p:nvSpPr>
          <p:cNvPr id="6" name="TextBox 5">
            <a:extLst>
              <a:ext uri="{FF2B5EF4-FFF2-40B4-BE49-F238E27FC236}">
                <a16:creationId xmlns:a16="http://schemas.microsoft.com/office/drawing/2014/main" id="{FB010B64-965D-5176-282F-CA1DBD9E1C5F}"/>
              </a:ext>
            </a:extLst>
          </p:cNvPr>
          <p:cNvSpPr txBox="1"/>
          <p:nvPr/>
        </p:nvSpPr>
        <p:spPr>
          <a:xfrm>
            <a:off x="9073198" y="4485308"/>
            <a:ext cx="2307042"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mentalblock.miraheze.org/wiki/Carmen_Sandiego_(2019)">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5" tooltip="https://creativecommons.org/licenses/by-sa/3.0/">
                  <a:extLst>
                    <a:ext uri="{A12FA001-AC4F-418D-AE19-62706E023703}">
                      <ahyp:hlinkClr xmlns:ahyp="http://schemas.microsoft.com/office/drawing/2018/hyperlinkcolor" val="tx"/>
                    </a:ext>
                  </a:extLst>
                </a:hlinkClick>
              </a:rPr>
              <a:t>CC BY-SA</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56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2BB34D8-CD6B-5396-D5BE-D8B53277C352}"/>
              </a:ext>
            </a:extLst>
          </p:cNvPr>
          <p:cNvSpPr>
            <a:spLocks noGrp="1"/>
          </p:cNvSpPr>
          <p:nvPr>
            <p:ph type="title"/>
          </p:nvPr>
        </p:nvSpPr>
        <p:spPr>
          <a:xfrm>
            <a:off x="904877" y="795527"/>
            <a:ext cx="10488547" cy="1190912"/>
          </a:xfrm>
        </p:spPr>
        <p:txBody>
          <a:bodyPr>
            <a:normAutofit/>
          </a:bodyPr>
          <a:lstStyle/>
          <a:p>
            <a:pPr algn="ctr"/>
            <a:r>
              <a:rPr lang="en-US" sz="4000"/>
              <a:t>Social Engineering </a:t>
            </a:r>
          </a:p>
        </p:txBody>
      </p:sp>
      <p:sp>
        <p:nvSpPr>
          <p:cNvPr id="36" name="Rectangle 3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C67C0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ign on a wall&#10;&#10;Description automatically generated with medium confidence">
            <a:extLst>
              <a:ext uri="{FF2B5EF4-FFF2-40B4-BE49-F238E27FC236}">
                <a16:creationId xmlns:a16="http://schemas.microsoft.com/office/drawing/2014/main" id="{49D0CE7C-E524-6F86-AC2E-45ACDC9E223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212" r="6464"/>
          <a:stretch/>
        </p:blipFill>
        <p:spPr>
          <a:xfrm>
            <a:off x="1103257" y="2416047"/>
            <a:ext cx="4626864" cy="3346704"/>
          </a:xfrm>
          <a:prstGeom prst="rect">
            <a:avLst/>
          </a:prstGeom>
          <a:ln w="12700">
            <a:noFill/>
          </a:ln>
        </p:spPr>
      </p:pic>
      <p:sp>
        <p:nvSpPr>
          <p:cNvPr id="3" name="Content Placeholder 2">
            <a:extLst>
              <a:ext uri="{FF2B5EF4-FFF2-40B4-BE49-F238E27FC236}">
                <a16:creationId xmlns:a16="http://schemas.microsoft.com/office/drawing/2014/main" id="{6512F431-0C02-3560-B879-DE26045F206E}"/>
              </a:ext>
            </a:extLst>
          </p:cNvPr>
          <p:cNvSpPr>
            <a:spLocks noGrp="1"/>
          </p:cNvSpPr>
          <p:nvPr>
            <p:ph idx="1"/>
          </p:nvPr>
        </p:nvSpPr>
        <p:spPr>
          <a:xfrm>
            <a:off x="6380703" y="2228850"/>
            <a:ext cx="5028928" cy="3699669"/>
          </a:xfrm>
        </p:spPr>
        <p:txBody>
          <a:bodyPr anchor="ctr">
            <a:normAutofit/>
          </a:bodyPr>
          <a:lstStyle/>
          <a:p>
            <a:pPr>
              <a:buClr>
                <a:srgbClr val="C67C05"/>
              </a:buClr>
            </a:pPr>
            <a:r>
              <a:rPr lang="en-US" dirty="0"/>
              <a:t>Convince user to take an action</a:t>
            </a:r>
          </a:p>
          <a:p>
            <a:pPr>
              <a:buClr>
                <a:srgbClr val="C67C05"/>
              </a:buClr>
            </a:pPr>
            <a:endParaRPr lang="en-US" dirty="0"/>
          </a:p>
          <a:p>
            <a:pPr>
              <a:buClr>
                <a:srgbClr val="C67C05"/>
              </a:buClr>
            </a:pPr>
            <a:r>
              <a:rPr lang="en-US" dirty="0"/>
              <a:t>MFA push or bypass</a:t>
            </a:r>
          </a:p>
          <a:p>
            <a:pPr>
              <a:buClr>
                <a:srgbClr val="C67C05"/>
              </a:buClr>
            </a:pPr>
            <a:endParaRPr lang="en-US" dirty="0"/>
          </a:p>
          <a:p>
            <a:pPr>
              <a:buClr>
                <a:srgbClr val="C67C05"/>
              </a:buClr>
            </a:pPr>
            <a:r>
              <a:rPr lang="en-US" dirty="0"/>
              <a:t>Gain access to a secure facility under a pretext </a:t>
            </a:r>
          </a:p>
        </p:txBody>
      </p:sp>
      <p:sp>
        <p:nvSpPr>
          <p:cNvPr id="6" name="TextBox 5">
            <a:extLst>
              <a:ext uri="{FF2B5EF4-FFF2-40B4-BE49-F238E27FC236}">
                <a16:creationId xmlns:a16="http://schemas.microsoft.com/office/drawing/2014/main" id="{C6221C9F-B5D9-61DD-4F31-527492ED4FFE}"/>
              </a:ext>
            </a:extLst>
          </p:cNvPr>
          <p:cNvSpPr txBox="1"/>
          <p:nvPr/>
        </p:nvSpPr>
        <p:spPr>
          <a:xfrm>
            <a:off x="3270794" y="5562696"/>
            <a:ext cx="2459327"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www.techzim.co.zw/2010/09/social-engineering/">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nd/3.0/">
                  <a:extLst>
                    <a:ext uri="{A12FA001-AC4F-418D-AE19-62706E023703}">
                      <ahyp:hlinkClr xmlns:ahyp="http://schemas.microsoft.com/office/drawing/2018/hyperlinkcolor" val="tx"/>
                    </a:ext>
                  </a:extLst>
                </a:hlinkClick>
              </a:rPr>
              <a:t>CC BY-NC-ND</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40D7C39-8B64-B570-CDCF-B2C4F9687ACC}"/>
              </a:ext>
            </a:extLst>
          </p:cNvPr>
          <p:cNvPicPr>
            <a:picLocks noChangeAspect="1"/>
          </p:cNvPicPr>
          <p:nvPr/>
        </p:nvPicPr>
        <p:blipFill>
          <a:blip r:embed="rId5"/>
          <a:stretch>
            <a:fillRect/>
          </a:stretch>
        </p:blipFill>
        <p:spPr>
          <a:xfrm>
            <a:off x="8848214" y="535948"/>
            <a:ext cx="1753416" cy="1722105"/>
          </a:xfrm>
          <a:prstGeom prst="rect">
            <a:avLst/>
          </a:prstGeom>
        </p:spPr>
      </p:pic>
    </p:spTree>
    <p:extLst>
      <p:ext uri="{BB962C8B-B14F-4D97-AF65-F5344CB8AC3E}">
        <p14:creationId xmlns:p14="http://schemas.microsoft.com/office/powerpoint/2010/main" val="375548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4510C34B-BA19-E453-1745-004DE0577517}"/>
              </a:ext>
            </a:extLst>
          </p:cNvPr>
          <p:cNvPicPr>
            <a:picLocks noChangeAspect="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44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55851A7-6691-A9C4-7A22-118FD299FAA2}"/>
              </a:ext>
            </a:extLst>
          </p:cNvPr>
          <p:cNvSpPr>
            <a:spLocks noGrp="1"/>
          </p:cNvSpPr>
          <p:nvPr>
            <p:ph type="title"/>
          </p:nvPr>
        </p:nvSpPr>
        <p:spPr>
          <a:xfrm>
            <a:off x="4050889" y="365758"/>
            <a:ext cx="6784259" cy="1828800"/>
          </a:xfrm>
        </p:spPr>
        <p:txBody>
          <a:bodyPr>
            <a:normAutofit/>
          </a:bodyPr>
          <a:lstStyle/>
          <a:p>
            <a:r>
              <a:rPr lang="en-US" sz="4800">
                <a:solidFill>
                  <a:schemeClr val="tx1">
                    <a:lumMod val="85000"/>
                    <a:lumOff val="15000"/>
                  </a:schemeClr>
                </a:solidFill>
              </a:rPr>
              <a:t>A few other ways to consider</a:t>
            </a:r>
          </a:p>
        </p:txBody>
      </p:sp>
      <p:sp>
        <p:nvSpPr>
          <p:cNvPr id="3" name="Content Placeholder 2">
            <a:extLst>
              <a:ext uri="{FF2B5EF4-FFF2-40B4-BE49-F238E27FC236}">
                <a16:creationId xmlns:a16="http://schemas.microsoft.com/office/drawing/2014/main" id="{A8B00482-8E11-B937-CEEE-9B299D4B19C1}"/>
              </a:ext>
            </a:extLst>
          </p:cNvPr>
          <p:cNvSpPr>
            <a:spLocks noGrp="1"/>
          </p:cNvSpPr>
          <p:nvPr>
            <p:ph idx="1"/>
          </p:nvPr>
        </p:nvSpPr>
        <p:spPr>
          <a:xfrm>
            <a:off x="4050889" y="2324100"/>
            <a:ext cx="6784259" cy="3875087"/>
          </a:xfrm>
        </p:spPr>
        <p:txBody>
          <a:bodyPr>
            <a:normAutofit/>
          </a:bodyPr>
          <a:lstStyle/>
          <a:p>
            <a:r>
              <a:rPr lang="en-US" sz="2000"/>
              <a:t>Supply-Chain </a:t>
            </a:r>
          </a:p>
          <a:p>
            <a:pPr lvl="1"/>
            <a:r>
              <a:rPr lang="en-US" sz="2000"/>
              <a:t>(hardware or software)</a:t>
            </a:r>
          </a:p>
          <a:p>
            <a:pPr lvl="1"/>
            <a:endParaRPr lang="en-US" sz="2000"/>
          </a:p>
          <a:p>
            <a:r>
              <a:rPr lang="en-US" sz="2000"/>
              <a:t>Complex hybrid combinations</a:t>
            </a:r>
          </a:p>
          <a:p>
            <a:pPr lvl="1"/>
            <a:r>
              <a:rPr lang="en-US" sz="2000"/>
              <a:t>(e.g., phishing + MFA push, etc.)</a:t>
            </a:r>
          </a:p>
          <a:p>
            <a:pPr lvl="1"/>
            <a:endParaRPr lang="en-US" sz="2000"/>
          </a:p>
          <a:p>
            <a:r>
              <a:rPr lang="en-US" sz="2000"/>
              <a:t>Playbooks to compromise OT/air gapped networks</a:t>
            </a:r>
          </a:p>
          <a:p>
            <a:pPr lvl="1"/>
            <a:r>
              <a:rPr lang="en-US" sz="2000"/>
              <a:t>Complex malware intended to cross the gap (Stuxnet)</a:t>
            </a:r>
          </a:p>
          <a:p>
            <a:pPr lvl="1"/>
            <a:r>
              <a:rPr lang="en-US" sz="2000"/>
              <a:t>USB or peripheral hardware poisoning (see both Supply-Chain and Social Engineering)</a:t>
            </a:r>
          </a:p>
        </p:txBody>
      </p:sp>
      <p:sp>
        <p:nvSpPr>
          <p:cNvPr id="13" name="Rectangle 12">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25962B1-A367-5F7B-D5AD-0789301C879C}"/>
              </a:ext>
            </a:extLst>
          </p:cNvPr>
          <p:cNvSpPr txBox="1"/>
          <p:nvPr/>
        </p:nvSpPr>
        <p:spPr>
          <a:xfrm>
            <a:off x="9732673" y="6657945"/>
            <a:ext cx="2459327"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wired.it/play/libri/2019/02/13/segreti-cybermondo-intervista-foresi/">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nd/3.0/">
                  <a:extLst>
                    <a:ext uri="{A12FA001-AC4F-418D-AE19-62706E023703}">
                      <ahyp:hlinkClr xmlns:ahyp="http://schemas.microsoft.com/office/drawing/2018/hyperlinkcolor" val="tx"/>
                    </a:ext>
                  </a:extLst>
                </a:hlinkClick>
              </a:rPr>
              <a:t>CC BY-NC-ND</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4216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DB6959-FBE6-70CF-7391-8BD9CE32D715}"/>
              </a:ext>
            </a:extLst>
          </p:cNvPr>
          <p:cNvSpPr>
            <a:spLocks noGrp="1"/>
          </p:cNvSpPr>
          <p:nvPr>
            <p:ph type="title"/>
          </p:nvPr>
        </p:nvSpPr>
        <p:spPr>
          <a:xfrm>
            <a:off x="572493" y="238539"/>
            <a:ext cx="11018520" cy="1434415"/>
          </a:xfrm>
        </p:spPr>
        <p:txBody>
          <a:bodyPr anchor="b">
            <a:normAutofit/>
          </a:bodyPr>
          <a:lstStyle/>
          <a:p>
            <a:r>
              <a:rPr lang="en-US" sz="4600"/>
              <a:t>Different Objectives, for Different Adversaries </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erson working on a computer&#10;&#10;Description automatically generated with medium confidence">
            <a:extLst>
              <a:ext uri="{FF2B5EF4-FFF2-40B4-BE49-F238E27FC236}">
                <a16:creationId xmlns:a16="http://schemas.microsoft.com/office/drawing/2014/main" id="{13D2AE0A-5BBF-696F-E64C-6769FDD14D5C}"/>
              </a:ext>
            </a:extLst>
          </p:cNvPr>
          <p:cNvPicPr>
            <a:picLocks noChangeAspect="1"/>
          </p:cNvPicPr>
          <p:nvPr/>
        </p:nvPicPr>
        <p:blipFill rotWithShape="1">
          <a:blip r:embed="rId2"/>
          <a:srcRect l="26109" r="10680" b="-1"/>
          <a:stretch/>
        </p:blipFill>
        <p:spPr>
          <a:xfrm>
            <a:off x="7675658" y="2093976"/>
            <a:ext cx="3941064" cy="4096512"/>
          </a:xfrm>
          <a:prstGeom prst="rect">
            <a:avLst/>
          </a:prstGeom>
        </p:spPr>
      </p:pic>
      <p:sp>
        <p:nvSpPr>
          <p:cNvPr id="5" name="AutoShape 2" descr="Whitehat Hacker Rewarded $75,000 for Saving User Funds">
            <a:extLst>
              <a:ext uri="{FF2B5EF4-FFF2-40B4-BE49-F238E27FC236}">
                <a16:creationId xmlns:a16="http://schemas.microsoft.com/office/drawing/2014/main" id="{FB2DB776-7B87-B24D-1012-ECB3A16147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DBAF3BC1-A41C-D951-51F9-FB4228FA0C8F}"/>
              </a:ext>
            </a:extLst>
          </p:cNvPr>
          <p:cNvGraphicFramePr>
            <a:graphicFrameLocks noGrp="1"/>
          </p:cNvGraphicFramePr>
          <p:nvPr>
            <p:ph idx="1"/>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7C56CD27-2928-91C4-8C83-529BEB848D78}"/>
              </a:ext>
            </a:extLst>
          </p:cNvPr>
          <p:cNvSpPr txBox="1"/>
          <p:nvPr/>
        </p:nvSpPr>
        <p:spPr>
          <a:xfrm>
            <a:off x="691026" y="6446797"/>
            <a:ext cx="5367867" cy="276999"/>
          </a:xfrm>
          <a:prstGeom prst="rect">
            <a:avLst/>
          </a:prstGeom>
          <a:noFill/>
        </p:spPr>
        <p:txBody>
          <a:bodyPr wrap="square" rtlCol="0">
            <a:spAutoFit/>
          </a:bodyPr>
          <a:lstStyle/>
          <a:p>
            <a:r>
              <a:rPr lang="en-US" sz="1200" b="1" u="sng" dirty="0"/>
              <a:t>Not exhaustive </a:t>
            </a:r>
            <a:r>
              <a:rPr lang="en-US" sz="1200" i="1" dirty="0"/>
              <a:t>(this disclaimer applies to every slide)</a:t>
            </a:r>
            <a:r>
              <a:rPr lang="en-US" sz="1200" dirty="0"/>
              <a:t>. </a:t>
            </a:r>
          </a:p>
        </p:txBody>
      </p:sp>
    </p:spTree>
    <p:extLst>
      <p:ext uri="{BB962C8B-B14F-4D97-AF65-F5344CB8AC3E}">
        <p14:creationId xmlns:p14="http://schemas.microsoft.com/office/powerpoint/2010/main" val="100785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350579" y="3826282"/>
            <a:ext cx="9490842" cy="1025708"/>
          </a:xfrm>
        </p:spPr>
        <p:txBody>
          <a:bodyPr>
            <a:normAutofit fontScale="90000"/>
          </a:bodyPr>
          <a:lstStyle/>
          <a:p>
            <a:r>
              <a:rPr lang="en-US" spc="600" dirty="0"/>
              <a:t>Execution</a:t>
            </a:r>
            <a:br>
              <a:rPr lang="en-US" spc="600" dirty="0"/>
            </a:br>
            <a:br>
              <a:rPr lang="en-US" spc="600" dirty="0"/>
            </a:br>
            <a:r>
              <a:rPr lang="en-US" sz="2700" spc="600" dirty="0">
                <a:latin typeface="+mn-lt"/>
              </a:rPr>
              <a:t> </a:t>
            </a:r>
          </a:p>
        </p:txBody>
      </p:sp>
    </p:spTree>
    <p:extLst>
      <p:ext uri="{BB962C8B-B14F-4D97-AF65-F5344CB8AC3E}">
        <p14:creationId xmlns:p14="http://schemas.microsoft.com/office/powerpoint/2010/main" val="3429380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B8138B-672E-2C2C-68F5-D34405AD5D04}"/>
              </a:ext>
            </a:extLst>
          </p:cNvPr>
          <p:cNvSpPr>
            <a:spLocks noGrp="1"/>
          </p:cNvSpPr>
          <p:nvPr>
            <p:ph type="title"/>
          </p:nvPr>
        </p:nvSpPr>
        <p:spPr>
          <a:xfrm>
            <a:off x="7129975" y="202665"/>
            <a:ext cx="4840010" cy="879900"/>
          </a:xfrm>
        </p:spPr>
        <p:txBody>
          <a:bodyPr anchor="t">
            <a:normAutofit/>
          </a:bodyPr>
          <a:lstStyle/>
          <a:p>
            <a:r>
              <a:rPr lang="en-US" dirty="0"/>
              <a:t>Execution	</a:t>
            </a:r>
          </a:p>
        </p:txBody>
      </p:sp>
      <p:pic>
        <p:nvPicPr>
          <p:cNvPr id="5" name="Picture 4" descr="A computer with a red screen&#10;&#10;Description automatically generated with low confidence">
            <a:extLst>
              <a:ext uri="{FF2B5EF4-FFF2-40B4-BE49-F238E27FC236}">
                <a16:creationId xmlns:a16="http://schemas.microsoft.com/office/drawing/2014/main" id="{4803ED20-BFB2-9174-46F6-F0F29520D90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115" r="1834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67542E8-EC7F-3DDD-E973-50979388C56F}"/>
              </a:ext>
            </a:extLst>
          </p:cNvPr>
          <p:cNvSpPr>
            <a:spLocks noGrp="1"/>
          </p:cNvSpPr>
          <p:nvPr>
            <p:ph idx="1"/>
          </p:nvPr>
        </p:nvSpPr>
        <p:spPr>
          <a:xfrm>
            <a:off x="6096001" y="1082565"/>
            <a:ext cx="5655016" cy="5488685"/>
          </a:xfrm>
        </p:spPr>
        <p:txBody>
          <a:bodyPr>
            <a:normAutofit fontScale="92500"/>
          </a:bodyPr>
          <a:lstStyle/>
          <a:p>
            <a:r>
              <a:rPr lang="en-US" sz="2400" dirty="0"/>
              <a:t>What is Execution phase:</a:t>
            </a:r>
          </a:p>
          <a:p>
            <a:pPr lvl="1"/>
            <a:r>
              <a:rPr lang="en-US" dirty="0"/>
              <a:t>This is where the </a:t>
            </a:r>
            <a:r>
              <a:rPr lang="en-US" b="1" u="sng" dirty="0"/>
              <a:t>attacker gets their code to run </a:t>
            </a:r>
            <a:r>
              <a:rPr lang="en-US" dirty="0"/>
              <a:t>on a target system.</a:t>
            </a:r>
          </a:p>
          <a:p>
            <a:pPr lvl="1"/>
            <a:r>
              <a:rPr lang="en-US" dirty="0"/>
              <a:t>Sometimes things will flow from Initial Access to Execution fairly seamlessly and other times there is distinct delineation between these steps.  </a:t>
            </a:r>
          </a:p>
          <a:p>
            <a:r>
              <a:rPr lang="en-US" sz="2400" dirty="0"/>
              <a:t>A variety of methods can be utilized:</a:t>
            </a:r>
          </a:p>
          <a:p>
            <a:pPr lvl="1"/>
            <a:r>
              <a:rPr lang="en-US" dirty="0"/>
              <a:t>T1059 via </a:t>
            </a:r>
            <a:r>
              <a:rPr lang="en-US" b="1" u="sng" dirty="0"/>
              <a:t>scripting</a:t>
            </a:r>
            <a:r>
              <a:rPr lang="en-US" dirty="0"/>
              <a:t> is very common (PowerShell, CMD, VB, Python, JS, etc.)</a:t>
            </a:r>
          </a:p>
          <a:p>
            <a:pPr lvl="1"/>
            <a:r>
              <a:rPr lang="en-US" dirty="0"/>
              <a:t>T1024 via </a:t>
            </a:r>
            <a:r>
              <a:rPr lang="en-US" b="1" u="sng" dirty="0"/>
              <a:t>User Execution </a:t>
            </a:r>
            <a:r>
              <a:rPr lang="en-US" dirty="0"/>
              <a:t>is also very common (user clicks, opens, runs, etc.)</a:t>
            </a:r>
          </a:p>
          <a:p>
            <a:pPr lvl="1"/>
            <a:r>
              <a:rPr lang="en-US" dirty="0"/>
              <a:t>Other methods in this category include WMI, abuse of system services, serverless execution, malicious container deployment – the list goes on.  </a:t>
            </a:r>
          </a:p>
        </p:txBody>
      </p:sp>
      <p:sp>
        <p:nvSpPr>
          <p:cNvPr id="6" name="TextBox 5">
            <a:extLst>
              <a:ext uri="{FF2B5EF4-FFF2-40B4-BE49-F238E27FC236}">
                <a16:creationId xmlns:a16="http://schemas.microsoft.com/office/drawing/2014/main" id="{EAB71616-514F-9A27-6174-AD524C321E7A}"/>
              </a:ext>
            </a:extLst>
          </p:cNvPr>
          <p:cNvSpPr txBox="1"/>
          <p:nvPr/>
        </p:nvSpPr>
        <p:spPr>
          <a:xfrm>
            <a:off x="9751909" y="6657945"/>
            <a:ext cx="2440091"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technofaq.org/posts/2020/07/does-vpn-protect-your-device-from-malware/">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sa/3.0/">
                  <a:extLst>
                    <a:ext uri="{A12FA001-AC4F-418D-AE19-62706E023703}">
                      <ahyp:hlinkClr xmlns:ahyp="http://schemas.microsoft.com/office/drawing/2018/hyperlinkcolor" val="tx"/>
                    </a:ext>
                  </a:extLst>
                </a:hlinkClick>
              </a:rPr>
              <a:t>CC BY-SA-NC</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915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350579" y="3851568"/>
            <a:ext cx="9490842" cy="1025708"/>
          </a:xfrm>
        </p:spPr>
        <p:txBody>
          <a:bodyPr>
            <a:normAutofit fontScale="90000"/>
          </a:bodyPr>
          <a:lstStyle/>
          <a:p>
            <a:r>
              <a:rPr lang="en-US" spc="600" dirty="0"/>
              <a:t>Persistence</a:t>
            </a:r>
            <a:br>
              <a:rPr lang="en-US" spc="600" dirty="0"/>
            </a:br>
            <a:br>
              <a:rPr lang="en-US" spc="600" dirty="0"/>
            </a:br>
            <a:endParaRPr lang="en-US" sz="2700" spc="600" dirty="0">
              <a:latin typeface="+mn-lt"/>
            </a:endParaRPr>
          </a:p>
        </p:txBody>
      </p:sp>
    </p:spTree>
    <p:extLst>
      <p:ext uri="{BB962C8B-B14F-4D97-AF65-F5344CB8AC3E}">
        <p14:creationId xmlns:p14="http://schemas.microsoft.com/office/powerpoint/2010/main" val="85035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84924-CFA9-B8E9-F4AC-3AD3847233D5}"/>
              </a:ext>
            </a:extLst>
          </p:cNvPr>
          <p:cNvSpPr>
            <a:spLocks noGrp="1"/>
          </p:cNvSpPr>
          <p:nvPr>
            <p:ph type="title"/>
          </p:nvPr>
        </p:nvSpPr>
        <p:spPr>
          <a:xfrm>
            <a:off x="1042085" y="678363"/>
            <a:ext cx="7474172" cy="1325563"/>
          </a:xfrm>
        </p:spPr>
        <p:txBody>
          <a:bodyPr>
            <a:normAutofit/>
          </a:bodyPr>
          <a:lstStyle/>
          <a:p>
            <a:r>
              <a:rPr lang="en-US" dirty="0"/>
              <a:t>Establishing Persistence </a:t>
            </a:r>
          </a:p>
        </p:txBody>
      </p:sp>
      <p:sp>
        <p:nvSpPr>
          <p:cNvPr id="3" name="Content Placeholder 2">
            <a:extLst>
              <a:ext uri="{FF2B5EF4-FFF2-40B4-BE49-F238E27FC236}">
                <a16:creationId xmlns:a16="http://schemas.microsoft.com/office/drawing/2014/main" id="{63C39F88-C199-62D3-6D3E-501F7D8A546E}"/>
              </a:ext>
            </a:extLst>
          </p:cNvPr>
          <p:cNvSpPr>
            <a:spLocks noGrp="1"/>
          </p:cNvSpPr>
          <p:nvPr>
            <p:ph idx="1"/>
          </p:nvPr>
        </p:nvSpPr>
        <p:spPr>
          <a:xfrm>
            <a:off x="925972" y="1639544"/>
            <a:ext cx="6926257" cy="4884627"/>
          </a:xfrm>
        </p:spPr>
        <p:txBody>
          <a:bodyPr anchor="ctr">
            <a:normAutofit/>
          </a:bodyPr>
          <a:lstStyle/>
          <a:p>
            <a:pPr marL="0" indent="0">
              <a:buNone/>
            </a:pPr>
            <a:r>
              <a:rPr lang="en-US" sz="2400" dirty="0"/>
              <a:t>Attackers want to develop that </a:t>
            </a:r>
            <a:r>
              <a:rPr lang="en-US" sz="2400" u="sng" dirty="0"/>
              <a:t>staying power</a:t>
            </a:r>
            <a:r>
              <a:rPr lang="en-US" sz="2400" dirty="0"/>
              <a:t>.</a:t>
            </a:r>
          </a:p>
          <a:p>
            <a:pPr marL="0" indent="0">
              <a:buNone/>
            </a:pPr>
            <a:endParaRPr lang="en-US" sz="2400" dirty="0"/>
          </a:p>
          <a:p>
            <a:pPr marL="0" indent="0">
              <a:buNone/>
            </a:pPr>
            <a:r>
              <a:rPr lang="en-US" sz="2400" dirty="0"/>
              <a:t>After all, they worked hard to gain access to that system (maybe).  They do not want to lose it the moment the system reboots or a password gets reset.  </a:t>
            </a:r>
          </a:p>
          <a:p>
            <a:pPr marL="0" indent="0">
              <a:buNone/>
            </a:pPr>
            <a:endParaRPr lang="en-US" sz="2400" dirty="0"/>
          </a:p>
          <a:p>
            <a:pPr marL="0" indent="0">
              <a:buNone/>
            </a:pPr>
            <a:r>
              <a:rPr lang="en-US" sz="2400" dirty="0"/>
              <a:t>The name of the game for the adversary is to have a </a:t>
            </a:r>
            <a:r>
              <a:rPr lang="en-US" sz="2400" u="sng" dirty="0"/>
              <a:t>persistent foothold</a:t>
            </a:r>
            <a:r>
              <a:rPr lang="en-US" sz="2400" dirty="0"/>
              <a:t> that will let them come back, whenever they have the inclination.  </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4D4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C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text, sign, sky, yellow&#10;&#10;Description automatically generated">
            <a:extLst>
              <a:ext uri="{FF2B5EF4-FFF2-40B4-BE49-F238E27FC236}">
                <a16:creationId xmlns:a16="http://schemas.microsoft.com/office/drawing/2014/main" id="{7324F113-9A7B-A0AD-CE89-5EF453511946}"/>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8" b="152"/>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6" name="TextBox 5">
            <a:extLst>
              <a:ext uri="{FF2B5EF4-FFF2-40B4-BE49-F238E27FC236}">
                <a16:creationId xmlns:a16="http://schemas.microsoft.com/office/drawing/2014/main" id="{E8260041-49A9-E35A-9D10-A9762A08EADF}"/>
              </a:ext>
            </a:extLst>
          </p:cNvPr>
          <p:cNvSpPr txBox="1"/>
          <p:nvPr/>
        </p:nvSpPr>
        <p:spPr>
          <a:xfrm>
            <a:off x="9884958" y="6657945"/>
            <a:ext cx="2307042"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sinistrainksteyne.wordpress.com/2013/07/31/mid-week-quote-persistence/">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sa/3.0/">
                  <a:extLst>
                    <a:ext uri="{A12FA001-AC4F-418D-AE19-62706E023703}">
                      <ahyp:hlinkClr xmlns:ahyp="http://schemas.microsoft.com/office/drawing/2018/hyperlinkcolor" val="tx"/>
                    </a:ext>
                  </a:extLst>
                </a:hlinkClick>
              </a:rPr>
              <a:t>CC BY-SA</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9208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976D-7C19-A3B1-6B39-C3032A18F794}"/>
              </a:ext>
            </a:extLst>
          </p:cNvPr>
          <p:cNvSpPr>
            <a:spLocks noGrp="1"/>
          </p:cNvSpPr>
          <p:nvPr>
            <p:ph type="title"/>
          </p:nvPr>
        </p:nvSpPr>
        <p:spPr>
          <a:xfrm>
            <a:off x="1136428" y="627564"/>
            <a:ext cx="7474172" cy="1325563"/>
          </a:xfrm>
        </p:spPr>
        <p:txBody>
          <a:bodyPr>
            <a:normAutofit/>
          </a:bodyPr>
          <a:lstStyle/>
          <a:p>
            <a:r>
              <a:rPr lang="en-US" dirty="0"/>
              <a:t>Examples of Methods for Establishing Persistence</a:t>
            </a:r>
          </a:p>
        </p:txBody>
      </p:sp>
      <p:sp>
        <p:nvSpPr>
          <p:cNvPr id="3" name="Content Placeholder 2">
            <a:extLst>
              <a:ext uri="{FF2B5EF4-FFF2-40B4-BE49-F238E27FC236}">
                <a16:creationId xmlns:a16="http://schemas.microsoft.com/office/drawing/2014/main" id="{F0FF6307-E7D6-B9CC-DE8D-8792E4F3E855}"/>
              </a:ext>
            </a:extLst>
          </p:cNvPr>
          <p:cNvSpPr>
            <a:spLocks noGrp="1"/>
          </p:cNvSpPr>
          <p:nvPr>
            <p:ph idx="1"/>
          </p:nvPr>
        </p:nvSpPr>
        <p:spPr>
          <a:xfrm>
            <a:off x="1190171" y="1836057"/>
            <a:ext cx="7762281" cy="4920343"/>
          </a:xfrm>
        </p:spPr>
        <p:txBody>
          <a:bodyPr anchor="ctr">
            <a:normAutofit/>
          </a:bodyPr>
          <a:lstStyle/>
          <a:p>
            <a:pPr>
              <a:lnSpc>
                <a:spcPct val="150000"/>
              </a:lnSpc>
            </a:pPr>
            <a:r>
              <a:rPr lang="en-US" sz="2400" dirty="0"/>
              <a:t>Create or manipulate an account. </a:t>
            </a:r>
          </a:p>
          <a:p>
            <a:pPr>
              <a:lnSpc>
                <a:spcPct val="150000"/>
              </a:lnSpc>
            </a:pPr>
            <a:r>
              <a:rPr lang="en-US" sz="2400" dirty="0"/>
              <a:t>Scheduled task or job.  </a:t>
            </a:r>
          </a:p>
          <a:p>
            <a:pPr>
              <a:lnSpc>
                <a:spcPct val="150000"/>
              </a:lnSpc>
            </a:pPr>
            <a:r>
              <a:rPr lang="en-US" sz="2400" dirty="0"/>
              <a:t>Scripts or programs to run at boot or logon. </a:t>
            </a:r>
          </a:p>
          <a:p>
            <a:pPr>
              <a:lnSpc>
                <a:spcPct val="150000"/>
              </a:lnSpc>
            </a:pPr>
            <a:r>
              <a:rPr lang="en-US" sz="2400" dirty="0"/>
              <a:t>Browser extensions. </a:t>
            </a:r>
          </a:p>
          <a:p>
            <a:pPr>
              <a:lnSpc>
                <a:spcPct val="150000"/>
              </a:lnSpc>
            </a:pPr>
            <a:r>
              <a:rPr lang="en-US" sz="2400" dirty="0"/>
              <a:t>Modify authentication processes or flows. </a:t>
            </a:r>
          </a:p>
          <a:p>
            <a:pPr>
              <a:lnSpc>
                <a:spcPct val="150000"/>
              </a:lnSpc>
            </a:pPr>
            <a:r>
              <a:rPr lang="en-US" sz="2400" dirty="0"/>
              <a:t>Implant cloud container with malicious code/functionality. </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outdoor, ground, shore&#10;&#10;Description automatically generated">
            <a:extLst>
              <a:ext uri="{FF2B5EF4-FFF2-40B4-BE49-F238E27FC236}">
                <a16:creationId xmlns:a16="http://schemas.microsoft.com/office/drawing/2014/main" id="{68D374B0-2DB3-A1B9-74C7-9D5911127E37}"/>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299" r="23279" b="5"/>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6" name="TextBox 5">
            <a:extLst>
              <a:ext uri="{FF2B5EF4-FFF2-40B4-BE49-F238E27FC236}">
                <a16:creationId xmlns:a16="http://schemas.microsoft.com/office/drawing/2014/main" id="{7816DFA3-C33C-B81C-C89A-E72C7487FA09}"/>
              </a:ext>
            </a:extLst>
          </p:cNvPr>
          <p:cNvSpPr txBox="1"/>
          <p:nvPr/>
        </p:nvSpPr>
        <p:spPr>
          <a:xfrm>
            <a:off x="9884958" y="6657945"/>
            <a:ext cx="2307042"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commons.wikimedia.org/wiki/File:Israel_in_World_War_I_-_Soldiers_in_the_trenches_H_OP_038.JPG">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sa/3.0/">
                  <a:extLst>
                    <a:ext uri="{A12FA001-AC4F-418D-AE19-62706E023703}">
                      <ahyp:hlinkClr xmlns:ahyp="http://schemas.microsoft.com/office/drawing/2018/hyperlinkcolor" val="tx"/>
                    </a:ext>
                  </a:extLst>
                </a:hlinkClick>
              </a:rPr>
              <a:t>CC BY-SA</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9381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350579" y="3956671"/>
            <a:ext cx="9490842" cy="1025708"/>
          </a:xfrm>
        </p:spPr>
        <p:txBody>
          <a:bodyPr>
            <a:normAutofit fontScale="90000"/>
          </a:bodyPr>
          <a:lstStyle/>
          <a:p>
            <a:r>
              <a:rPr lang="en-US" spc="600" dirty="0"/>
              <a:t>Privilege Escalation</a:t>
            </a:r>
            <a:br>
              <a:rPr lang="en-US" spc="600" dirty="0"/>
            </a:br>
            <a:br>
              <a:rPr lang="en-US" spc="600" dirty="0"/>
            </a:br>
            <a:endParaRPr lang="en-US" sz="2700" spc="600" dirty="0">
              <a:latin typeface="+mn-lt"/>
            </a:endParaRPr>
          </a:p>
        </p:txBody>
      </p:sp>
    </p:spTree>
    <p:extLst>
      <p:ext uri="{BB962C8B-B14F-4D97-AF65-F5344CB8AC3E}">
        <p14:creationId xmlns:p14="http://schemas.microsoft.com/office/powerpoint/2010/main" val="2896194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6" name="Rectangle 3085">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8" name="Freeform: Shape 3087">
            <a:extLst>
              <a:ext uri="{FF2B5EF4-FFF2-40B4-BE49-F238E27FC236}">
                <a16:creationId xmlns:a16="http://schemas.microsoft.com/office/drawing/2014/main" id="{A53A7C58-E4D0-406F-AEF1-49008D591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684924-CFA9-B8E9-F4AC-3AD3847233D5}"/>
              </a:ext>
            </a:extLst>
          </p:cNvPr>
          <p:cNvSpPr>
            <a:spLocks noGrp="1"/>
          </p:cNvSpPr>
          <p:nvPr>
            <p:ph type="title"/>
          </p:nvPr>
        </p:nvSpPr>
        <p:spPr>
          <a:xfrm>
            <a:off x="838200" y="365125"/>
            <a:ext cx="5340603" cy="1146177"/>
          </a:xfrm>
        </p:spPr>
        <p:txBody>
          <a:bodyPr>
            <a:normAutofit/>
          </a:bodyPr>
          <a:lstStyle/>
          <a:p>
            <a:r>
              <a:rPr lang="en-US">
                <a:solidFill>
                  <a:schemeClr val="bg1"/>
                </a:solidFill>
              </a:rPr>
              <a:t>Escalating Privileges</a:t>
            </a:r>
          </a:p>
        </p:txBody>
      </p:sp>
      <p:pic>
        <p:nvPicPr>
          <p:cNvPr id="3076" name="Picture 4" descr="Watch Brendon Urie Casually Walk Up A Skyscraper In Panic! At The Disco's 'High  Hopes' Video | News | MTV">
            <a:extLst>
              <a:ext uri="{FF2B5EF4-FFF2-40B4-BE49-F238E27FC236}">
                <a16:creationId xmlns:a16="http://schemas.microsoft.com/office/drawing/2014/main" id="{B93428A9-7890-0370-88AA-D85C3ED107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5" r="-3" b="-3"/>
          <a:stretch/>
        </p:blipFill>
        <p:spPr bwMode="auto">
          <a:xfrm>
            <a:off x="1" y="1690692"/>
            <a:ext cx="5859851" cy="2502787"/>
          </a:xfrm>
          <a:custGeom>
            <a:avLst/>
            <a:gdLst/>
            <a:ahLst/>
            <a:cxnLst/>
            <a:rect l="l" t="t" r="r" b="b"/>
            <a:pathLst>
              <a:path w="5859851" h="2502787">
                <a:moveTo>
                  <a:pt x="255181" y="0"/>
                </a:moveTo>
                <a:lnTo>
                  <a:pt x="5859851" y="0"/>
                </a:lnTo>
                <a:lnTo>
                  <a:pt x="4700603" y="2501837"/>
                </a:lnTo>
                <a:lnTo>
                  <a:pt x="4445862" y="2501837"/>
                </a:lnTo>
                <a:lnTo>
                  <a:pt x="4445422" y="2502787"/>
                </a:lnTo>
                <a:lnTo>
                  <a:pt x="0" y="2502787"/>
                </a:lnTo>
                <a:lnTo>
                  <a:pt x="0" y="950"/>
                </a:lnTo>
                <a:lnTo>
                  <a:pt x="255181" y="950"/>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descr="Can You Name The Original Song If We Give You the KIDZ BOP Lyrics? |  HowStuffWorks">
            <a:extLst>
              <a:ext uri="{FF2B5EF4-FFF2-40B4-BE49-F238E27FC236}">
                <a16:creationId xmlns:a16="http://schemas.microsoft.com/office/drawing/2014/main" id="{49EA9810-74A3-2F29-846D-0621A28257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68"/>
          <a:stretch/>
        </p:blipFill>
        <p:spPr bwMode="auto">
          <a:xfrm>
            <a:off x="20" y="4357117"/>
            <a:ext cx="4640722" cy="2500884"/>
          </a:xfrm>
          <a:custGeom>
            <a:avLst/>
            <a:gdLst/>
            <a:ahLst/>
            <a:cxnLst/>
            <a:rect l="l" t="t" r="r" b="b"/>
            <a:pathLst>
              <a:path w="4640742" h="2500884">
                <a:moveTo>
                  <a:pt x="0" y="0"/>
                </a:moveTo>
                <a:lnTo>
                  <a:pt x="4640742" y="0"/>
                </a:lnTo>
                <a:lnTo>
                  <a:pt x="4640742" y="1"/>
                </a:lnTo>
                <a:lnTo>
                  <a:pt x="4639450" y="1"/>
                </a:lnTo>
                <a:lnTo>
                  <a:pt x="3480643" y="2500884"/>
                </a:lnTo>
                <a:lnTo>
                  <a:pt x="0" y="2500884"/>
                </a:lnTo>
                <a:close/>
              </a:path>
            </a:pathLst>
          </a:custGeom>
          <a:noFill/>
          <a:extLst>
            <a:ext uri="{909E8E84-426E-40DD-AFC4-6F175D3DCCD1}">
              <a14:hiddenFill xmlns:a14="http://schemas.microsoft.com/office/drawing/2010/main">
                <a:solidFill>
                  <a:srgbClr val="FFFFFF"/>
                </a:solidFill>
              </a14:hiddenFill>
            </a:ext>
          </a:extLst>
        </p:spPr>
      </p:pic>
      <p:sp>
        <p:nvSpPr>
          <p:cNvPr id="3090" name="Freeform: Shape 3089">
            <a:extLst>
              <a:ext uri="{FF2B5EF4-FFF2-40B4-BE49-F238E27FC236}">
                <a16:creationId xmlns:a16="http://schemas.microsoft.com/office/drawing/2014/main" id="{ADC5404F-1E02-4519-A2AC-E8838B4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2613984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2613984 w 8711202"/>
              <a:gd name="connsiteY7" fmla="*/ 952 h 5167312"/>
              <a:gd name="connsiteX8" fmla="*/ 0 w 8711202"/>
              <a:gd name="connsiteY8" fmla="*/ 0 h 5167312"/>
              <a:gd name="connsiteX9" fmla="*/ 2173113 w 8711202"/>
              <a:gd name="connsiteY9" fmla="*/ 0 h 5167312"/>
              <a:gd name="connsiteX10" fmla="*/ 2173113 w 8711202"/>
              <a:gd name="connsiteY10" fmla="*/ 952 h 5167312"/>
              <a:gd name="connsiteX11" fmla="*/ 0 w 8711202"/>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11202" h="5167312">
                <a:moveTo>
                  <a:pt x="2613984" y="0"/>
                </a:moveTo>
                <a:lnTo>
                  <a:pt x="7243482" y="0"/>
                </a:lnTo>
                <a:lnTo>
                  <a:pt x="8711202" y="0"/>
                </a:lnTo>
                <a:lnTo>
                  <a:pt x="8711202" y="5167312"/>
                </a:lnTo>
                <a:lnTo>
                  <a:pt x="7243482" y="5167312"/>
                </a:lnTo>
                <a:lnTo>
                  <a:pt x="221324" y="5167312"/>
                </a:lnTo>
                <a:lnTo>
                  <a:pt x="2615203" y="952"/>
                </a:lnTo>
                <a:lnTo>
                  <a:pt x="2613984" y="952"/>
                </a:lnTo>
                <a:close/>
                <a:moveTo>
                  <a:pt x="0" y="0"/>
                </a:moveTo>
                <a:lnTo>
                  <a:pt x="2173113" y="0"/>
                </a:lnTo>
                <a:lnTo>
                  <a:pt x="2173113" y="952"/>
                </a:lnTo>
                <a:lnTo>
                  <a:pt x="0" y="952"/>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3C39F88-C199-62D3-6D3E-501F7D8A546E}"/>
              </a:ext>
            </a:extLst>
          </p:cNvPr>
          <p:cNvSpPr>
            <a:spLocks noGrp="1"/>
          </p:cNvSpPr>
          <p:nvPr>
            <p:ph idx="1"/>
          </p:nvPr>
        </p:nvSpPr>
        <p:spPr>
          <a:xfrm>
            <a:off x="6181344" y="2176272"/>
            <a:ext cx="5172455" cy="4005072"/>
          </a:xfrm>
        </p:spPr>
        <p:txBody>
          <a:bodyPr anchor="ctr">
            <a:normAutofit/>
          </a:bodyPr>
          <a:lstStyle/>
          <a:p>
            <a:pPr marL="0" indent="0">
              <a:buNone/>
            </a:pPr>
            <a:r>
              <a:rPr lang="en-US" sz="1700">
                <a:solidFill>
                  <a:srgbClr val="FFFFFE"/>
                </a:solidFill>
              </a:rPr>
              <a:t>The initial account a compromised user, service, or application is running under typically does not provide all of the capabilities an attacker needs to accomplish their goals (or even their next steps).  </a:t>
            </a:r>
          </a:p>
          <a:p>
            <a:pPr marL="0" indent="0">
              <a:buNone/>
            </a:pPr>
            <a:endParaRPr lang="en-US" sz="1700">
              <a:solidFill>
                <a:srgbClr val="FFFFFE"/>
              </a:solidFill>
            </a:endParaRPr>
          </a:p>
          <a:p>
            <a:pPr marL="0" indent="0">
              <a:buNone/>
            </a:pPr>
            <a:r>
              <a:rPr lang="en-US" sz="1700">
                <a:solidFill>
                  <a:srgbClr val="FFFFFE"/>
                </a:solidFill>
              </a:rPr>
              <a:t>It is important to note that there is some overlap between:</a:t>
            </a:r>
          </a:p>
          <a:p>
            <a:r>
              <a:rPr lang="en-US" sz="1700">
                <a:solidFill>
                  <a:srgbClr val="FFFFFE"/>
                </a:solidFill>
              </a:rPr>
              <a:t>Establishing Persistence and Escalating Privileges.</a:t>
            </a:r>
          </a:p>
          <a:p>
            <a:r>
              <a:rPr lang="en-US" sz="1700">
                <a:solidFill>
                  <a:srgbClr val="FFFFFE"/>
                </a:solidFill>
              </a:rPr>
              <a:t>Escalating Privileges and Lateral Movement.</a:t>
            </a:r>
          </a:p>
          <a:p>
            <a:endParaRPr lang="en-US" sz="1700">
              <a:solidFill>
                <a:srgbClr val="FFFFFE"/>
              </a:solidFill>
            </a:endParaRPr>
          </a:p>
          <a:p>
            <a:pPr marL="0" indent="0">
              <a:buNone/>
            </a:pPr>
            <a:r>
              <a:rPr lang="en-US" sz="1700">
                <a:solidFill>
                  <a:srgbClr val="FFFFFE"/>
                </a:solidFill>
              </a:rPr>
              <a:t>Sometimes a single step will escalate privileges and make an attacker persistent or will set them up to move laterally.  </a:t>
            </a:r>
          </a:p>
        </p:txBody>
      </p:sp>
      <p:sp>
        <p:nvSpPr>
          <p:cNvPr id="4" name="TextBox 3">
            <a:extLst>
              <a:ext uri="{FF2B5EF4-FFF2-40B4-BE49-F238E27FC236}">
                <a16:creationId xmlns:a16="http://schemas.microsoft.com/office/drawing/2014/main" id="{9587C3DE-DBEE-D3DC-2065-599CA984928C}"/>
              </a:ext>
            </a:extLst>
          </p:cNvPr>
          <p:cNvSpPr txBox="1"/>
          <p:nvPr/>
        </p:nvSpPr>
        <p:spPr>
          <a:xfrm>
            <a:off x="7017003" y="449474"/>
            <a:ext cx="511628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600" normalizeH="0" baseline="0" noProof="0" dirty="0">
                <a:ln>
                  <a:noFill/>
                </a:ln>
                <a:solidFill>
                  <a:prstClr val="white"/>
                </a:solidFill>
                <a:effectLst/>
                <a:uLnTx/>
                <a:uFillTx/>
                <a:latin typeface="Calibri" panose="020F0502020204030204"/>
                <a:ea typeface="+mn-ea"/>
                <a:cs typeface="+mn-cs"/>
              </a:rPr>
              <a:t>Attackers have high, high hopes for their exploits.  </a:t>
            </a:r>
          </a:p>
        </p:txBody>
      </p:sp>
    </p:spTree>
    <p:extLst>
      <p:ext uri="{BB962C8B-B14F-4D97-AF65-F5344CB8AC3E}">
        <p14:creationId xmlns:p14="http://schemas.microsoft.com/office/powerpoint/2010/main" val="108562430"/>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6"/>
            <a:ext cx="7201941" cy="2241951"/>
          </a:xfrm>
          <a:prstGeom prst="rect">
            <a:avLst/>
          </a:prstGeom>
          <a:solidFill>
            <a:srgbClr val="58396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05A2AB-BF34-8BBF-5D3D-E2A0DD680DC9}"/>
              </a:ext>
            </a:extLst>
          </p:cNvPr>
          <p:cNvSpPr>
            <a:spLocks noGrp="1"/>
          </p:cNvSpPr>
          <p:nvPr>
            <p:ph type="title"/>
          </p:nvPr>
        </p:nvSpPr>
        <p:spPr>
          <a:xfrm>
            <a:off x="777240" y="731519"/>
            <a:ext cx="6586812" cy="1682496"/>
          </a:xfrm>
        </p:spPr>
        <p:txBody>
          <a:bodyPr>
            <a:normAutofit/>
          </a:bodyPr>
          <a:lstStyle/>
          <a:p>
            <a:r>
              <a:rPr lang="en-US">
                <a:solidFill>
                  <a:srgbClr val="FFFFFF"/>
                </a:solidFill>
              </a:rPr>
              <a:t>Examples of some Privilege Escalation techniques:</a:t>
            </a: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8243" y="2862599"/>
            <a:ext cx="1880041" cy="1693147"/>
          </a:xfrm>
          <a:prstGeom prst="rect">
            <a:avLst/>
          </a:prstGeom>
          <a:solidFill>
            <a:srgbClr val="2075FF">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098" y="4731653"/>
            <a:ext cx="1879186" cy="1667425"/>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1"/>
            <a:ext cx="3887324"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7ACF262-00C2-5CF2-C175-1729DE208FA3}"/>
              </a:ext>
            </a:extLst>
          </p:cNvPr>
          <p:cNvSpPr>
            <a:spLocks noGrp="1"/>
          </p:cNvSpPr>
          <p:nvPr>
            <p:ph idx="1"/>
          </p:nvPr>
        </p:nvSpPr>
        <p:spPr>
          <a:xfrm>
            <a:off x="8081587" y="515258"/>
            <a:ext cx="3625388" cy="5948857"/>
          </a:xfrm>
        </p:spPr>
        <p:txBody>
          <a:bodyPr anchor="ctr">
            <a:normAutofit/>
          </a:bodyPr>
          <a:lstStyle/>
          <a:p>
            <a:pPr>
              <a:lnSpc>
                <a:spcPct val="110000"/>
              </a:lnSpc>
            </a:pPr>
            <a:r>
              <a:rPr lang="en-US" sz="2400" dirty="0"/>
              <a:t>Specific CVEs for OS or installed software that allow for privilege escalation. </a:t>
            </a:r>
          </a:p>
          <a:p>
            <a:pPr>
              <a:lnSpc>
                <a:spcPct val="110000"/>
              </a:lnSpc>
            </a:pPr>
            <a:r>
              <a:rPr lang="en-US" sz="2400" dirty="0"/>
              <a:t>UAC bypass.</a:t>
            </a:r>
          </a:p>
          <a:p>
            <a:pPr>
              <a:lnSpc>
                <a:spcPct val="110000"/>
              </a:lnSpc>
            </a:pPr>
            <a:r>
              <a:rPr lang="en-US" sz="2400" dirty="0"/>
              <a:t>Elevating execution with a user prompt. </a:t>
            </a:r>
          </a:p>
          <a:p>
            <a:pPr>
              <a:lnSpc>
                <a:spcPct val="110000"/>
              </a:lnSpc>
            </a:pPr>
            <a:r>
              <a:rPr lang="en-US" sz="2400" dirty="0"/>
              <a:t>Token impersonation or theft. </a:t>
            </a:r>
          </a:p>
          <a:p>
            <a:pPr>
              <a:lnSpc>
                <a:spcPct val="110000"/>
              </a:lnSpc>
            </a:pPr>
            <a:r>
              <a:rPr lang="en-US" sz="2400" dirty="0"/>
              <a:t>Parent PID spoofing / injection.  </a:t>
            </a:r>
          </a:p>
          <a:p>
            <a:pPr>
              <a:lnSpc>
                <a:spcPct val="110000"/>
              </a:lnSpc>
            </a:pPr>
            <a:r>
              <a:rPr lang="en-US" sz="2400" dirty="0"/>
              <a:t>Escape to host. </a:t>
            </a:r>
          </a:p>
        </p:txBody>
      </p:sp>
      <p:pic>
        <p:nvPicPr>
          <p:cNvPr id="8" name="Picture 7" descr="Graphical user interface&#10;&#10;Description automatically generated">
            <a:extLst>
              <a:ext uri="{FF2B5EF4-FFF2-40B4-BE49-F238E27FC236}">
                <a16:creationId xmlns:a16="http://schemas.microsoft.com/office/drawing/2014/main" id="{8A3C02E6-B0F7-7C5A-F7F4-553E4A5D6DF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7895" y="2862599"/>
            <a:ext cx="5042047" cy="3536479"/>
          </a:xfrm>
          <a:prstGeom prst="rect">
            <a:avLst/>
          </a:prstGeom>
        </p:spPr>
      </p:pic>
      <p:sp>
        <p:nvSpPr>
          <p:cNvPr id="9" name="TextBox 8">
            <a:extLst>
              <a:ext uri="{FF2B5EF4-FFF2-40B4-BE49-F238E27FC236}">
                <a16:creationId xmlns:a16="http://schemas.microsoft.com/office/drawing/2014/main" id="{C44E80C2-A252-343D-BAA5-195B18F53CF7}"/>
              </a:ext>
            </a:extLst>
          </p:cNvPr>
          <p:cNvSpPr txBox="1"/>
          <p:nvPr/>
        </p:nvSpPr>
        <p:spPr>
          <a:xfrm>
            <a:off x="466343" y="6518310"/>
            <a:ext cx="32893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hlinkClick r:id="rId3" tooltip="https://aqw-information.blogspot.com/2014/11/aqw-fast-level-up-level-45-65.html"/>
              </a:rPr>
              <a:t>This Photo</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by Unknown Author is licensed under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hlinkClick r:id="rId4" tooltip="https://creativecommons.org/licenses/by/3.0/"/>
              </a:rPr>
              <a:t>CC BY</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110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350579" y="3851568"/>
            <a:ext cx="9490842" cy="1025708"/>
          </a:xfrm>
        </p:spPr>
        <p:txBody>
          <a:bodyPr>
            <a:normAutofit fontScale="90000"/>
          </a:bodyPr>
          <a:lstStyle/>
          <a:p>
            <a:r>
              <a:rPr lang="en-US" spc="600" dirty="0"/>
              <a:t>Defense Evasion</a:t>
            </a:r>
            <a:br>
              <a:rPr lang="en-US" spc="600" dirty="0"/>
            </a:br>
            <a:br>
              <a:rPr lang="en-US" spc="600" dirty="0"/>
            </a:br>
            <a:endParaRPr lang="en-US" sz="2700" spc="600" dirty="0">
              <a:latin typeface="+mn-lt"/>
            </a:endParaRPr>
          </a:p>
        </p:txBody>
      </p:sp>
    </p:spTree>
    <p:extLst>
      <p:ext uri="{BB962C8B-B14F-4D97-AF65-F5344CB8AC3E}">
        <p14:creationId xmlns:p14="http://schemas.microsoft.com/office/powerpoint/2010/main" val="4251960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t lying on the floor&#10;&#10;Description automatically generated with medium confidence">
            <a:extLst>
              <a:ext uri="{FF2B5EF4-FFF2-40B4-BE49-F238E27FC236}">
                <a16:creationId xmlns:a16="http://schemas.microsoft.com/office/drawing/2014/main" id="{F5F13188-48A4-E1DA-5201-D4754D5C93C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6896" b="810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684924-CFA9-B8E9-F4AC-3AD3847233D5}"/>
              </a:ext>
            </a:extLst>
          </p:cNvPr>
          <p:cNvSpPr>
            <a:spLocks noGrp="1"/>
          </p:cNvSpPr>
          <p:nvPr>
            <p:ph type="title"/>
          </p:nvPr>
        </p:nvSpPr>
        <p:spPr>
          <a:xfrm>
            <a:off x="594804" y="640263"/>
            <a:ext cx="6619811" cy="1344975"/>
          </a:xfrm>
        </p:spPr>
        <p:txBody>
          <a:bodyPr>
            <a:normAutofit/>
          </a:bodyPr>
          <a:lstStyle/>
          <a:p>
            <a:r>
              <a:rPr lang="en-US" sz="4000"/>
              <a:t>Defense Evasion	</a:t>
            </a:r>
          </a:p>
        </p:txBody>
      </p:sp>
      <p:sp>
        <p:nvSpPr>
          <p:cNvPr id="3" name="Content Placeholder 2">
            <a:extLst>
              <a:ext uri="{FF2B5EF4-FFF2-40B4-BE49-F238E27FC236}">
                <a16:creationId xmlns:a16="http://schemas.microsoft.com/office/drawing/2014/main" id="{63C39F88-C199-62D3-6D3E-501F7D8A546E}"/>
              </a:ext>
            </a:extLst>
          </p:cNvPr>
          <p:cNvSpPr>
            <a:spLocks noGrp="1"/>
          </p:cNvSpPr>
          <p:nvPr>
            <p:ph idx="1"/>
          </p:nvPr>
        </p:nvSpPr>
        <p:spPr>
          <a:xfrm>
            <a:off x="594109" y="2121763"/>
            <a:ext cx="6620505" cy="3773010"/>
          </a:xfrm>
        </p:spPr>
        <p:txBody>
          <a:bodyPr>
            <a:normAutofit/>
          </a:bodyPr>
          <a:lstStyle/>
          <a:p>
            <a:pPr marL="0" indent="0">
              <a:buNone/>
            </a:pPr>
            <a:r>
              <a:rPr lang="en-US" sz="1900"/>
              <a:t>Rooms full of people like us, work hard to make it difficult to compromise systems and environments to carry out attacker objectives such as Ransomware delivery / Double Extortion.  </a:t>
            </a:r>
          </a:p>
          <a:p>
            <a:pPr marL="0" indent="0">
              <a:buNone/>
            </a:pPr>
            <a:endParaRPr lang="en-US" sz="1900"/>
          </a:p>
          <a:p>
            <a:pPr marL="0" indent="0">
              <a:buNone/>
            </a:pPr>
            <a:r>
              <a:rPr lang="en-US" sz="1900"/>
              <a:t>Since mature organizations have a wide range of security controls, along with evolving and adaptive response capabilities, attackers are also working hard to find ways to achieve their objectives unimpeded and without detection.  </a:t>
            </a:r>
          </a:p>
          <a:p>
            <a:pPr marL="0" indent="0">
              <a:buNone/>
            </a:pPr>
            <a:endParaRPr lang="en-US" sz="1900"/>
          </a:p>
          <a:p>
            <a:pPr marL="0" indent="0">
              <a:buNone/>
            </a:pPr>
            <a:r>
              <a:rPr lang="en-US" sz="1900"/>
              <a:t>Defense Evasion is the art and science of finding ways around controls and detective mechanisms.  This topic goes deep, so we will just scratch the surface.  </a:t>
            </a:r>
          </a:p>
        </p:txBody>
      </p:sp>
      <p:sp>
        <p:nvSpPr>
          <p:cNvPr id="6" name="TextBox 5">
            <a:extLst>
              <a:ext uri="{FF2B5EF4-FFF2-40B4-BE49-F238E27FC236}">
                <a16:creationId xmlns:a16="http://schemas.microsoft.com/office/drawing/2014/main" id="{62BF6C09-D46C-7234-2EB8-34931A54B829}"/>
              </a:ext>
            </a:extLst>
          </p:cNvPr>
          <p:cNvSpPr txBox="1"/>
          <p:nvPr/>
        </p:nvSpPr>
        <p:spPr>
          <a:xfrm>
            <a:off x="9884958" y="6657945"/>
            <a:ext cx="2307042"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commons.wikimedia.org/wiki/File:2020-05-06_16_49_07_A_tabby_cat_hiding_under_a_bed_in_the_Franklin_Farm_section_of_Oak_Hill,_Fairfax_County,_Virginia.jpg">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sa/3.0/">
                  <a:extLst>
                    <a:ext uri="{A12FA001-AC4F-418D-AE19-62706E023703}">
                      <ahyp:hlinkClr xmlns:ahyp="http://schemas.microsoft.com/office/drawing/2018/hyperlinkcolor" val="tx"/>
                    </a:ext>
                  </a:extLst>
                </a:hlinkClick>
              </a:rPr>
              <a:t>CC BY-SA</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715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p:txBody>
          <a:bodyPr/>
          <a:lstStyle/>
          <a:p>
            <a:r>
              <a:rPr lang="en-US" dirty="0"/>
              <a:t>Basics of Attack and Defense</a:t>
            </a:r>
          </a:p>
        </p:txBody>
      </p:sp>
      <p:sp>
        <p:nvSpPr>
          <p:cNvPr id="3" name="Subtitle 2">
            <a:extLst>
              <a:ext uri="{FF2B5EF4-FFF2-40B4-BE49-F238E27FC236}">
                <a16:creationId xmlns:a16="http://schemas.microsoft.com/office/drawing/2014/main" id="{88AAAE84-FABB-4AE8-A4B2-5B471E9A6419}"/>
              </a:ext>
            </a:extLst>
          </p:cNvPr>
          <p:cNvSpPr>
            <a:spLocks noGrp="1"/>
          </p:cNvSpPr>
          <p:nvPr>
            <p:ph type="subTitle" idx="1"/>
          </p:nvPr>
        </p:nvSpPr>
        <p:spPr>
          <a:xfrm>
            <a:off x="1760483" y="3623058"/>
            <a:ext cx="8671034" cy="1655762"/>
          </a:xfrm>
        </p:spPr>
        <p:txBody>
          <a:bodyPr/>
          <a:lstStyle/>
          <a:p>
            <a:r>
              <a:rPr lang="en-US" dirty="0"/>
              <a:t>The mechanics of a cyber attack can be relatively simple, at least when viewed at a high level to understand the general themes.  </a:t>
            </a:r>
          </a:p>
        </p:txBody>
      </p:sp>
    </p:spTree>
    <p:extLst>
      <p:ext uri="{BB962C8B-B14F-4D97-AF65-F5344CB8AC3E}">
        <p14:creationId xmlns:p14="http://schemas.microsoft.com/office/powerpoint/2010/main" val="40286868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F01B-A626-BDDE-ACAC-2AD2163EA20F}"/>
              </a:ext>
            </a:extLst>
          </p:cNvPr>
          <p:cNvSpPr>
            <a:spLocks noGrp="1"/>
          </p:cNvSpPr>
          <p:nvPr>
            <p:ph type="title"/>
          </p:nvPr>
        </p:nvSpPr>
        <p:spPr>
          <a:xfrm>
            <a:off x="1136428" y="627564"/>
            <a:ext cx="7474172" cy="1325563"/>
          </a:xfrm>
        </p:spPr>
        <p:txBody>
          <a:bodyPr>
            <a:normAutofit/>
          </a:bodyPr>
          <a:lstStyle/>
          <a:p>
            <a:r>
              <a:rPr lang="en-US" dirty="0"/>
              <a:t>A few examples of Defense Evasion include:</a:t>
            </a:r>
          </a:p>
        </p:txBody>
      </p:sp>
      <p:sp>
        <p:nvSpPr>
          <p:cNvPr id="3" name="Content Placeholder 2">
            <a:extLst>
              <a:ext uri="{FF2B5EF4-FFF2-40B4-BE49-F238E27FC236}">
                <a16:creationId xmlns:a16="http://schemas.microsoft.com/office/drawing/2014/main" id="{A7C44A6B-4AFD-DB94-2E18-09750894F7D2}"/>
              </a:ext>
            </a:extLst>
          </p:cNvPr>
          <p:cNvSpPr>
            <a:spLocks noGrp="1"/>
          </p:cNvSpPr>
          <p:nvPr>
            <p:ph idx="1"/>
          </p:nvPr>
        </p:nvSpPr>
        <p:spPr>
          <a:xfrm>
            <a:off x="1136429" y="2278173"/>
            <a:ext cx="6467867" cy="3450613"/>
          </a:xfrm>
        </p:spPr>
        <p:txBody>
          <a:bodyPr anchor="ctr">
            <a:normAutofit/>
          </a:bodyPr>
          <a:lstStyle/>
          <a:p>
            <a:r>
              <a:rPr lang="en-US" sz="2400"/>
              <a:t>Exploitation for defense evasion/disable tools.  </a:t>
            </a:r>
          </a:p>
          <a:p>
            <a:r>
              <a:rPr lang="en-US" sz="2400"/>
              <a:t>GPO modification. </a:t>
            </a:r>
          </a:p>
          <a:p>
            <a:r>
              <a:rPr lang="en-US" sz="2400"/>
              <a:t>Indicator removal. </a:t>
            </a:r>
          </a:p>
          <a:p>
            <a:r>
              <a:rPr lang="en-US" sz="2400"/>
              <a:t>Masquerading (make malicious things look ok).  </a:t>
            </a:r>
          </a:p>
          <a:p>
            <a:r>
              <a:rPr lang="en-US" sz="2400"/>
              <a:t>Use default/local accounts, service accounts, or other powerful native capability.  </a:t>
            </a:r>
          </a:p>
          <a:p>
            <a:r>
              <a:rPr lang="en-US" sz="2400"/>
              <a:t>Pass the hash (could also be lateral movement).</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5A4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D0D7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yellow&#10;&#10;Description automatically generated">
            <a:extLst>
              <a:ext uri="{FF2B5EF4-FFF2-40B4-BE49-F238E27FC236}">
                <a16:creationId xmlns:a16="http://schemas.microsoft.com/office/drawing/2014/main" id="{82320BE0-0E29-A72F-93BA-9C072BF00F5F}"/>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586" r="20318" b="-1"/>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6" name="TextBox 5">
            <a:extLst>
              <a:ext uri="{FF2B5EF4-FFF2-40B4-BE49-F238E27FC236}">
                <a16:creationId xmlns:a16="http://schemas.microsoft.com/office/drawing/2014/main" id="{67C0673A-66D1-50DE-BE27-4928D31E35F3}"/>
              </a:ext>
            </a:extLst>
          </p:cNvPr>
          <p:cNvSpPr txBox="1"/>
          <p:nvPr/>
        </p:nvSpPr>
        <p:spPr>
          <a:xfrm>
            <a:off x="9732673" y="6657945"/>
            <a:ext cx="2459327"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smartfootball.com/run-game/adapting-the-rocket-toss-sweep-to-spread-and-pro-style-offenses">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nd/3.0/">
                  <a:extLst>
                    <a:ext uri="{A12FA001-AC4F-418D-AE19-62706E023703}">
                      <ahyp:hlinkClr xmlns:ahyp="http://schemas.microsoft.com/office/drawing/2018/hyperlinkcolor" val="tx"/>
                    </a:ext>
                  </a:extLst>
                </a:hlinkClick>
              </a:rPr>
              <a:t>CC BY-NC-ND</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437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236279" y="5190511"/>
            <a:ext cx="9490842" cy="1025708"/>
          </a:xfrm>
        </p:spPr>
        <p:txBody>
          <a:bodyPr>
            <a:normAutofit fontScale="90000"/>
          </a:bodyPr>
          <a:lstStyle/>
          <a:p>
            <a:r>
              <a:rPr lang="en-US" spc="600" dirty="0"/>
              <a:t>Overall Flow:</a:t>
            </a:r>
            <a:br>
              <a:rPr lang="en-US" spc="600" dirty="0"/>
            </a:br>
            <a:r>
              <a:rPr lang="en-US" spc="600" dirty="0"/>
              <a:t>Discovery, Credential Access and Lateral Movement</a:t>
            </a:r>
            <a:br>
              <a:rPr lang="en-US" spc="600" dirty="0"/>
            </a:br>
            <a:br>
              <a:rPr lang="en-US" spc="600" dirty="0"/>
            </a:br>
            <a:endParaRPr lang="en-US" sz="2700" spc="600" dirty="0">
              <a:latin typeface="+mn-lt"/>
            </a:endParaRPr>
          </a:p>
        </p:txBody>
      </p:sp>
    </p:spTree>
    <p:extLst>
      <p:ext uri="{BB962C8B-B14F-4D97-AF65-F5344CB8AC3E}">
        <p14:creationId xmlns:p14="http://schemas.microsoft.com/office/powerpoint/2010/main" val="3137429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8BB6-8361-3C9B-DCAE-4B8A1F4108C7}"/>
              </a:ext>
            </a:extLst>
          </p:cNvPr>
          <p:cNvSpPr>
            <a:spLocks noGrp="1"/>
          </p:cNvSpPr>
          <p:nvPr>
            <p:ph type="title"/>
          </p:nvPr>
        </p:nvSpPr>
        <p:spPr/>
        <p:txBody>
          <a:bodyPr/>
          <a:lstStyle/>
          <a:p>
            <a:r>
              <a:rPr lang="en-US" dirty="0"/>
              <a:t>Overall Flow</a:t>
            </a:r>
          </a:p>
        </p:txBody>
      </p:sp>
      <p:graphicFrame>
        <p:nvGraphicFramePr>
          <p:cNvPr id="4" name="Content Placeholder 3">
            <a:extLst>
              <a:ext uri="{FF2B5EF4-FFF2-40B4-BE49-F238E27FC236}">
                <a16:creationId xmlns:a16="http://schemas.microsoft.com/office/drawing/2014/main" id="{8FB09A52-F66B-6485-CD74-6AA3D9A8F44D}"/>
              </a:ext>
            </a:extLst>
          </p:cNvPr>
          <p:cNvGraphicFramePr>
            <a:graphicFrameLocks noGrp="1"/>
          </p:cNvGraphicFramePr>
          <p:nvPr>
            <p:ph idx="1"/>
          </p:nvPr>
        </p:nvGraphicFramePr>
        <p:xfrm>
          <a:off x="2772893" y="837210"/>
          <a:ext cx="11192494" cy="5373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rved Left Arrow 4">
            <a:extLst>
              <a:ext uri="{FF2B5EF4-FFF2-40B4-BE49-F238E27FC236}">
                <a16:creationId xmlns:a16="http://schemas.microsoft.com/office/drawing/2014/main" id="{9E38303C-73EE-40DC-84FA-8430AE2E9A6C}"/>
              </a:ext>
            </a:extLst>
          </p:cNvPr>
          <p:cNvSpPr/>
          <p:nvPr/>
        </p:nvSpPr>
        <p:spPr>
          <a:xfrm>
            <a:off x="10895614" y="2642257"/>
            <a:ext cx="623455" cy="188223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Curved Left Arrow 5">
            <a:extLst>
              <a:ext uri="{FF2B5EF4-FFF2-40B4-BE49-F238E27FC236}">
                <a16:creationId xmlns:a16="http://schemas.microsoft.com/office/drawing/2014/main" id="{9C2E3AD1-1BC8-A6BF-BD8A-2CA5274D7252}"/>
              </a:ext>
            </a:extLst>
          </p:cNvPr>
          <p:cNvSpPr/>
          <p:nvPr/>
        </p:nvSpPr>
        <p:spPr>
          <a:xfrm flipH="1" flipV="1">
            <a:off x="6915401" y="2582881"/>
            <a:ext cx="623455" cy="188223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0" name="Picture 2" descr="Prison escape Stock Photos, Royalty Free Prison escape Images |  Depositphotos">
            <a:extLst>
              <a:ext uri="{FF2B5EF4-FFF2-40B4-BE49-F238E27FC236}">
                <a16:creationId xmlns:a16="http://schemas.microsoft.com/office/drawing/2014/main" id="{420E14EC-8D7E-EB4E-541F-673F1E5052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094" y="2453138"/>
            <a:ext cx="4257999" cy="2833505"/>
          </a:xfrm>
          <a:prstGeom prst="ellipse">
            <a:avLst/>
          </a:prstGeom>
          <a:ln w="63500"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351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350579" y="3851568"/>
            <a:ext cx="9490842" cy="1025708"/>
          </a:xfrm>
        </p:spPr>
        <p:txBody>
          <a:bodyPr>
            <a:normAutofit fontScale="90000"/>
          </a:bodyPr>
          <a:lstStyle/>
          <a:p>
            <a:r>
              <a:rPr lang="en-US" spc="600" dirty="0"/>
              <a:t>Credential Access</a:t>
            </a:r>
            <a:br>
              <a:rPr lang="en-US" spc="600" dirty="0"/>
            </a:br>
            <a:br>
              <a:rPr lang="en-US" spc="600" dirty="0"/>
            </a:br>
            <a:endParaRPr lang="en-US" sz="2700" spc="600" dirty="0">
              <a:latin typeface="+mn-lt"/>
            </a:endParaRPr>
          </a:p>
        </p:txBody>
      </p:sp>
    </p:spTree>
    <p:extLst>
      <p:ext uri="{BB962C8B-B14F-4D97-AF65-F5344CB8AC3E}">
        <p14:creationId xmlns:p14="http://schemas.microsoft.com/office/powerpoint/2010/main" val="1242158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94A25C9-CC57-14BF-CAB1-8D6CA9992F2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975" r="15152" b="5117"/>
          <a:stretch/>
        </p:blipFill>
        <p:spPr>
          <a:xfrm>
            <a:off x="20" y="10"/>
            <a:ext cx="12191980" cy="6857990"/>
          </a:xfrm>
          <a:prstGeom prst="rect">
            <a:avLst/>
          </a:prstGeom>
        </p:spPr>
      </p:pic>
      <p:sp>
        <p:nvSpPr>
          <p:cNvPr id="15" name="Rectangle 1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711E75-6063-8CEF-9977-180F69B994A6}"/>
              </a:ext>
            </a:extLst>
          </p:cNvPr>
          <p:cNvSpPr>
            <a:spLocks noGrp="1"/>
          </p:cNvSpPr>
          <p:nvPr>
            <p:ph type="title"/>
          </p:nvPr>
        </p:nvSpPr>
        <p:spPr>
          <a:xfrm>
            <a:off x="594804" y="640263"/>
            <a:ext cx="6619811" cy="1344975"/>
          </a:xfrm>
        </p:spPr>
        <p:txBody>
          <a:bodyPr>
            <a:normAutofit/>
          </a:bodyPr>
          <a:lstStyle/>
          <a:p>
            <a:r>
              <a:rPr lang="en-US" sz="2800"/>
              <a:t>Why does the attacker care about credential access, if they have already compromised a system?</a:t>
            </a:r>
          </a:p>
        </p:txBody>
      </p:sp>
      <p:sp>
        <p:nvSpPr>
          <p:cNvPr id="3" name="Content Placeholder 2">
            <a:extLst>
              <a:ext uri="{FF2B5EF4-FFF2-40B4-BE49-F238E27FC236}">
                <a16:creationId xmlns:a16="http://schemas.microsoft.com/office/drawing/2014/main" id="{3B474AAB-5139-6B32-6B96-0561017AA661}"/>
              </a:ext>
            </a:extLst>
          </p:cNvPr>
          <p:cNvSpPr>
            <a:spLocks noGrp="1"/>
          </p:cNvSpPr>
          <p:nvPr>
            <p:ph idx="1"/>
          </p:nvPr>
        </p:nvSpPr>
        <p:spPr>
          <a:xfrm>
            <a:off x="594109" y="2121763"/>
            <a:ext cx="6620505" cy="3773010"/>
          </a:xfrm>
        </p:spPr>
        <p:txBody>
          <a:bodyPr>
            <a:normAutofit/>
          </a:bodyPr>
          <a:lstStyle/>
          <a:p>
            <a:pPr marL="0" indent="0">
              <a:buNone/>
            </a:pPr>
            <a:r>
              <a:rPr lang="en-US" sz="1900"/>
              <a:t>Credentials are key to expanding reach in an environment:</a:t>
            </a:r>
          </a:p>
          <a:p>
            <a:r>
              <a:rPr lang="en-US" sz="1900"/>
              <a:t>Fully compromising a system usually has limited intrinsic value.</a:t>
            </a:r>
          </a:p>
          <a:p>
            <a:r>
              <a:rPr lang="en-US" sz="1900"/>
              <a:t>Usually, the system used for initial access does not have the capabilities for the attacker to accomplish their objectives.  </a:t>
            </a:r>
          </a:p>
          <a:p>
            <a:r>
              <a:rPr lang="en-US" sz="1900"/>
              <a:t>Having to re-exploit each system they need to control, individually would become tedious and noisy (increasing odds of getting stopped).  </a:t>
            </a:r>
          </a:p>
          <a:p>
            <a:r>
              <a:rPr lang="en-US" sz="1900"/>
              <a:t>Instead, the goal is to have the ability to use or impersonate powerful accounts, to carry out objectives using administrative capabilities innate to the target environment.  </a:t>
            </a:r>
          </a:p>
        </p:txBody>
      </p:sp>
      <p:sp>
        <p:nvSpPr>
          <p:cNvPr id="6" name="TextBox 5">
            <a:extLst>
              <a:ext uri="{FF2B5EF4-FFF2-40B4-BE49-F238E27FC236}">
                <a16:creationId xmlns:a16="http://schemas.microsoft.com/office/drawing/2014/main" id="{E75F2C7F-19E4-AE30-5CEA-77BEB19AFD26}"/>
              </a:ext>
            </a:extLst>
          </p:cNvPr>
          <p:cNvSpPr txBox="1"/>
          <p:nvPr/>
        </p:nvSpPr>
        <p:spPr>
          <a:xfrm>
            <a:off x="9732673" y="6657945"/>
            <a:ext cx="2459327"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askleo.com/why-does-my-email-program-keep-prompting-for-my-password/">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nd/3.0/">
                  <a:extLst>
                    <a:ext uri="{A12FA001-AC4F-418D-AE19-62706E023703}">
                      <ahyp:hlinkClr xmlns:ahyp="http://schemas.microsoft.com/office/drawing/2018/hyperlinkcolor" val="tx"/>
                    </a:ext>
                  </a:extLst>
                </a:hlinkClick>
              </a:rPr>
              <a:t>CC BY-NC-ND</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4330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Freeform: Shape 103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5734C9-B4A3-E5FC-3219-A77B97E4DB68}"/>
              </a:ext>
            </a:extLst>
          </p:cNvPr>
          <p:cNvSpPr>
            <a:spLocks noGrp="1"/>
          </p:cNvSpPr>
          <p:nvPr>
            <p:ph type="title"/>
          </p:nvPr>
        </p:nvSpPr>
        <p:spPr>
          <a:xfrm>
            <a:off x="1137034" y="609597"/>
            <a:ext cx="9392421" cy="1330841"/>
          </a:xfrm>
        </p:spPr>
        <p:txBody>
          <a:bodyPr>
            <a:normAutofit/>
          </a:bodyPr>
          <a:lstStyle/>
          <a:p>
            <a:r>
              <a:rPr lang="en-US" dirty="0"/>
              <a:t>What is Credential Access?  </a:t>
            </a:r>
          </a:p>
        </p:txBody>
      </p:sp>
      <p:sp>
        <p:nvSpPr>
          <p:cNvPr id="3" name="Content Placeholder 2">
            <a:extLst>
              <a:ext uri="{FF2B5EF4-FFF2-40B4-BE49-F238E27FC236}">
                <a16:creationId xmlns:a16="http://schemas.microsoft.com/office/drawing/2014/main" id="{6FEAB33A-EC78-EE05-F268-3A4F75CB2563}"/>
              </a:ext>
            </a:extLst>
          </p:cNvPr>
          <p:cNvSpPr>
            <a:spLocks noGrp="1"/>
          </p:cNvSpPr>
          <p:nvPr>
            <p:ph idx="1"/>
          </p:nvPr>
        </p:nvSpPr>
        <p:spPr>
          <a:xfrm>
            <a:off x="1137034" y="2198362"/>
            <a:ext cx="4958966" cy="3917773"/>
          </a:xfrm>
        </p:spPr>
        <p:txBody>
          <a:bodyPr>
            <a:normAutofit/>
          </a:bodyPr>
          <a:lstStyle/>
          <a:p>
            <a:r>
              <a:rPr lang="en-US" sz="2000" dirty="0"/>
              <a:t>It is hijacking the ability to effectively use accounts that do not belong to the attacker, via a variety of methods.  </a:t>
            </a:r>
          </a:p>
          <a:p>
            <a:r>
              <a:rPr lang="en-US" sz="2000" dirty="0"/>
              <a:t>On a more practical level, it comes down to enumerating and discovering accounts, followed by compromising those needed to succeed (in the attack).  </a:t>
            </a:r>
          </a:p>
          <a:p>
            <a:r>
              <a:rPr lang="en-US" sz="2000" dirty="0"/>
              <a:t>It can flow in the opposite direction as well – compromise what you can and see what you happen to have.  </a:t>
            </a:r>
          </a:p>
        </p:txBody>
      </p:sp>
      <p:pic>
        <p:nvPicPr>
          <p:cNvPr id="1026" name="Picture 2" descr="I'm ROOT! User@pc~$ Sudo Whoami | Programmer Humor Meme on ME.ME">
            <a:extLst>
              <a:ext uri="{FF2B5EF4-FFF2-40B4-BE49-F238E27FC236}">
                <a16:creationId xmlns:a16="http://schemas.microsoft.com/office/drawing/2014/main" id="{DE5396F4-C6BE-2385-2FCA-F15DF00326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9367" y="2413498"/>
            <a:ext cx="4788505" cy="3298747"/>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606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13DC-1ED3-6DA1-3035-5871AAD3D1C0}"/>
              </a:ext>
            </a:extLst>
          </p:cNvPr>
          <p:cNvSpPr>
            <a:spLocks noGrp="1"/>
          </p:cNvSpPr>
          <p:nvPr>
            <p:ph type="title"/>
          </p:nvPr>
        </p:nvSpPr>
        <p:spPr>
          <a:xfrm>
            <a:off x="838200" y="365126"/>
            <a:ext cx="5340605" cy="1146176"/>
          </a:xfrm>
        </p:spPr>
        <p:txBody>
          <a:bodyPr>
            <a:normAutofit/>
          </a:bodyPr>
          <a:lstStyle/>
          <a:p>
            <a:r>
              <a:rPr lang="en-US" dirty="0"/>
              <a:t>A Few Key Techniques </a:t>
            </a:r>
          </a:p>
        </p:txBody>
      </p:sp>
      <p:sp>
        <p:nvSpPr>
          <p:cNvPr id="11" name="Freeform: Shape 1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A24AD43-C524-598B-4335-70A0AAB6B9E3}"/>
              </a:ext>
            </a:extLst>
          </p:cNvPr>
          <p:cNvSpPr>
            <a:spLocks noGrp="1"/>
          </p:cNvSpPr>
          <p:nvPr>
            <p:ph idx="1"/>
          </p:nvPr>
        </p:nvSpPr>
        <p:spPr>
          <a:xfrm>
            <a:off x="838200" y="2173288"/>
            <a:ext cx="3603171" cy="3639684"/>
          </a:xfrm>
        </p:spPr>
        <p:txBody>
          <a:bodyPr anchor="ctr">
            <a:normAutofit/>
          </a:bodyPr>
          <a:lstStyle/>
          <a:p>
            <a:r>
              <a:rPr lang="en-US" sz="1900">
                <a:solidFill>
                  <a:srgbClr val="FFFFFF"/>
                </a:solidFill>
              </a:rPr>
              <a:t>Adversary-in-the-Middle</a:t>
            </a:r>
          </a:p>
          <a:p>
            <a:r>
              <a:rPr lang="en-US" sz="1900">
                <a:solidFill>
                  <a:srgbClr val="FFFFFF"/>
                </a:solidFill>
              </a:rPr>
              <a:t>Brute Force</a:t>
            </a:r>
          </a:p>
          <a:p>
            <a:r>
              <a:rPr lang="en-US" sz="1900">
                <a:solidFill>
                  <a:srgbClr val="FFFFFF"/>
                </a:solidFill>
              </a:rPr>
              <a:t>OS Credential Dumping </a:t>
            </a:r>
          </a:p>
          <a:p>
            <a:r>
              <a:rPr lang="en-US" sz="1900">
                <a:solidFill>
                  <a:srgbClr val="FFFFFF"/>
                </a:solidFill>
              </a:rPr>
              <a:t>Obtain Credentials from Password Stores</a:t>
            </a:r>
          </a:p>
          <a:p>
            <a:r>
              <a:rPr lang="en-US" sz="1900">
                <a:solidFill>
                  <a:srgbClr val="FFFFFF"/>
                </a:solidFill>
              </a:rPr>
              <a:t>Cracking hashes / brute forcing offline vaults. </a:t>
            </a:r>
          </a:p>
          <a:p>
            <a:r>
              <a:rPr lang="en-US" sz="1900">
                <a:solidFill>
                  <a:srgbClr val="FFFFFF"/>
                </a:solidFill>
              </a:rPr>
              <a:t>Input Capture </a:t>
            </a:r>
          </a:p>
          <a:p>
            <a:r>
              <a:rPr lang="en-US" sz="1900">
                <a:solidFill>
                  <a:srgbClr val="FFFFFF"/>
                </a:solidFill>
              </a:rPr>
              <a:t>Session Hijacking </a:t>
            </a:r>
          </a:p>
          <a:p>
            <a:r>
              <a:rPr lang="en-US" sz="1900">
                <a:solidFill>
                  <a:srgbClr val="FFFFFF"/>
                </a:solidFill>
              </a:rPr>
              <a:t>Locate Unsecured Credentials  </a:t>
            </a:r>
          </a:p>
        </p:txBody>
      </p:sp>
      <p:pic>
        <p:nvPicPr>
          <p:cNvPr id="5" name="Picture 4" descr="A person wearing a mask&#10;&#10;Description automatically generated with low confidence">
            <a:extLst>
              <a:ext uri="{FF2B5EF4-FFF2-40B4-BE49-F238E27FC236}">
                <a16:creationId xmlns:a16="http://schemas.microsoft.com/office/drawing/2014/main" id="{304CFED2-E33B-CB7F-9335-382D0F4E667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83088" y="2960008"/>
            <a:ext cx="5170711" cy="2430233"/>
          </a:xfrm>
          <a:custGeom>
            <a:avLst/>
            <a:gdLst/>
            <a:ahLst/>
            <a:cxnLst/>
            <a:rect l="l" t="t" r="r" b="b"/>
            <a:pathLst>
              <a:path w="4636009" h="5032375">
                <a:moveTo>
                  <a:pt x="0" y="0"/>
                </a:moveTo>
                <a:lnTo>
                  <a:pt x="4636009" y="0"/>
                </a:lnTo>
                <a:lnTo>
                  <a:pt x="4636009" y="5032375"/>
                </a:lnTo>
                <a:lnTo>
                  <a:pt x="0" y="5032375"/>
                </a:lnTo>
                <a:close/>
              </a:path>
            </a:pathLst>
          </a:custGeom>
        </p:spPr>
      </p:pic>
      <p:sp>
        <p:nvSpPr>
          <p:cNvPr id="6" name="TextBox 5">
            <a:extLst>
              <a:ext uri="{FF2B5EF4-FFF2-40B4-BE49-F238E27FC236}">
                <a16:creationId xmlns:a16="http://schemas.microsoft.com/office/drawing/2014/main" id="{3AC54AF0-E98C-CD53-7FA8-642D98D6895C}"/>
              </a:ext>
            </a:extLst>
          </p:cNvPr>
          <p:cNvSpPr txBox="1"/>
          <p:nvPr/>
        </p:nvSpPr>
        <p:spPr>
          <a:xfrm>
            <a:off x="9872134" y="6657945"/>
            <a:ext cx="2319866"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pngimg.com/download/50064">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3.0/">
                  <a:extLst>
                    <a:ext uri="{A12FA001-AC4F-418D-AE19-62706E023703}">
                      <ahyp:hlinkClr xmlns:ahyp="http://schemas.microsoft.com/office/drawing/2018/hyperlinkcolor" val="tx"/>
                    </a:ext>
                  </a:extLst>
                </a:hlinkClick>
              </a:rPr>
              <a:t>CC BY-NC</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042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350579" y="3851568"/>
            <a:ext cx="9490842" cy="1025708"/>
          </a:xfrm>
        </p:spPr>
        <p:txBody>
          <a:bodyPr>
            <a:normAutofit fontScale="90000"/>
          </a:bodyPr>
          <a:lstStyle/>
          <a:p>
            <a:r>
              <a:rPr lang="en-US" spc="600" dirty="0"/>
              <a:t>Discovery</a:t>
            </a:r>
            <a:br>
              <a:rPr lang="en-US" spc="600" dirty="0"/>
            </a:br>
            <a:br>
              <a:rPr lang="en-US" spc="600" dirty="0"/>
            </a:br>
            <a:endParaRPr lang="en-US" sz="2700" spc="600" dirty="0">
              <a:latin typeface="+mn-lt"/>
            </a:endParaRPr>
          </a:p>
        </p:txBody>
      </p:sp>
    </p:spTree>
    <p:extLst>
      <p:ext uri="{BB962C8B-B14F-4D97-AF65-F5344CB8AC3E}">
        <p14:creationId xmlns:p14="http://schemas.microsoft.com/office/powerpoint/2010/main" val="1959338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70F4CF-53AC-EFA5-7633-6C2CA9BFAA5B}"/>
              </a:ext>
            </a:extLst>
          </p:cNvPr>
          <p:cNvSpPr>
            <a:spLocks noGrp="1"/>
          </p:cNvSpPr>
          <p:nvPr>
            <p:ph type="title"/>
          </p:nvPr>
        </p:nvSpPr>
        <p:spPr>
          <a:xfrm>
            <a:off x="1137034" y="609597"/>
            <a:ext cx="9392421" cy="1330841"/>
          </a:xfrm>
        </p:spPr>
        <p:txBody>
          <a:bodyPr>
            <a:normAutofit/>
          </a:bodyPr>
          <a:lstStyle/>
          <a:p>
            <a:r>
              <a:rPr lang="en-US" dirty="0"/>
              <a:t>What is the goal of discovery?</a:t>
            </a:r>
          </a:p>
        </p:txBody>
      </p:sp>
      <p:sp>
        <p:nvSpPr>
          <p:cNvPr id="3" name="Content Placeholder 2">
            <a:extLst>
              <a:ext uri="{FF2B5EF4-FFF2-40B4-BE49-F238E27FC236}">
                <a16:creationId xmlns:a16="http://schemas.microsoft.com/office/drawing/2014/main" id="{037CA207-B30E-2ABA-C226-82A8923B5330}"/>
              </a:ext>
            </a:extLst>
          </p:cNvPr>
          <p:cNvSpPr>
            <a:spLocks noGrp="1"/>
          </p:cNvSpPr>
          <p:nvPr>
            <p:ph idx="1"/>
          </p:nvPr>
        </p:nvSpPr>
        <p:spPr>
          <a:xfrm>
            <a:off x="1137034" y="2198362"/>
            <a:ext cx="4958966" cy="3917773"/>
          </a:xfrm>
        </p:spPr>
        <p:txBody>
          <a:bodyPr>
            <a:normAutofit/>
          </a:bodyPr>
          <a:lstStyle/>
          <a:p>
            <a:r>
              <a:rPr lang="en-US" sz="1900"/>
              <a:t>Understanding the environment, to plan next steps</a:t>
            </a:r>
          </a:p>
          <a:p>
            <a:pPr lvl="1"/>
            <a:r>
              <a:rPr lang="en-US" sz="1900"/>
              <a:t>I like to say that every attack is an insider attack, once the discovery phase has been completed (they know your environment like it is their own home).  </a:t>
            </a:r>
          </a:p>
          <a:p>
            <a:r>
              <a:rPr lang="en-US" sz="1900"/>
              <a:t>Map out the environment to see what type of opportunities are available.</a:t>
            </a:r>
          </a:p>
          <a:p>
            <a:pPr lvl="1"/>
            <a:r>
              <a:rPr lang="en-US" sz="1900"/>
              <a:t>Discovery of accounts, domain trusts and GPOs. </a:t>
            </a:r>
          </a:p>
          <a:p>
            <a:pPr lvl="1"/>
            <a:r>
              <a:rPr lang="en-US" sz="1900"/>
              <a:t>Discovery of networks and traffic. </a:t>
            </a:r>
          </a:p>
          <a:p>
            <a:pPr lvl="1"/>
            <a:r>
              <a:rPr lang="en-US" sz="1900"/>
              <a:t>Discovery of systems, installed software and possible vulnerabilities. </a:t>
            </a:r>
          </a:p>
          <a:p>
            <a:endParaRPr lang="en-US" sz="1900"/>
          </a:p>
        </p:txBody>
      </p:sp>
      <p:pic>
        <p:nvPicPr>
          <p:cNvPr id="7" name="Picture 6" descr="A person wearing a hat&#10;&#10;Description automatically generated with medium confidence">
            <a:extLst>
              <a:ext uri="{FF2B5EF4-FFF2-40B4-BE49-F238E27FC236}">
                <a16:creationId xmlns:a16="http://schemas.microsoft.com/office/drawing/2014/main" id="{D14A5285-E4BF-4859-438B-FA37E4DCE6D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19367" y="2506607"/>
            <a:ext cx="4788505" cy="3112528"/>
          </a:xfrm>
          <a:prstGeom prst="rect">
            <a:avLst/>
          </a:prstGeom>
        </p:spPr>
      </p:pic>
      <p:sp>
        <p:nvSpPr>
          <p:cNvPr id="17" name="Freeform: Shape 1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022605A-BB3F-AD69-E483-3F3F7E9E92AD}"/>
              </a:ext>
            </a:extLst>
          </p:cNvPr>
          <p:cNvSpPr txBox="1"/>
          <p:nvPr/>
        </p:nvSpPr>
        <p:spPr>
          <a:xfrm>
            <a:off x="9200830" y="5419080"/>
            <a:ext cx="2307042"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geekblast.com.br/2019/06/indiana-jones-5-harrison-ford-diz-que.html">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sa/3.0/">
                  <a:extLst>
                    <a:ext uri="{A12FA001-AC4F-418D-AE19-62706E023703}">
                      <ahyp:hlinkClr xmlns:ahyp="http://schemas.microsoft.com/office/drawing/2018/hyperlinkcolor" val="tx"/>
                    </a:ext>
                  </a:extLst>
                </a:hlinkClick>
              </a:rPr>
              <a:t>CC BY-SA</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802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350579" y="3851568"/>
            <a:ext cx="9490842" cy="1025708"/>
          </a:xfrm>
        </p:spPr>
        <p:txBody>
          <a:bodyPr>
            <a:normAutofit fontScale="90000"/>
          </a:bodyPr>
          <a:lstStyle/>
          <a:p>
            <a:r>
              <a:rPr lang="en-US" spc="600" dirty="0"/>
              <a:t>Lateral Movement</a:t>
            </a:r>
            <a:br>
              <a:rPr lang="en-US" spc="600" dirty="0"/>
            </a:br>
            <a:br>
              <a:rPr lang="en-US" spc="600" dirty="0"/>
            </a:br>
            <a:endParaRPr lang="en-US" sz="2700" spc="600" dirty="0">
              <a:latin typeface="+mn-lt"/>
            </a:endParaRPr>
          </a:p>
        </p:txBody>
      </p:sp>
    </p:spTree>
    <p:extLst>
      <p:ext uri="{BB962C8B-B14F-4D97-AF65-F5344CB8AC3E}">
        <p14:creationId xmlns:p14="http://schemas.microsoft.com/office/powerpoint/2010/main" val="426659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00727E-A19E-E591-D0B6-5F14EF274F3B}"/>
              </a:ext>
            </a:extLst>
          </p:cNvPr>
          <p:cNvSpPr>
            <a:spLocks noGrp="1"/>
          </p:cNvSpPr>
          <p:nvPr>
            <p:ph type="title"/>
          </p:nvPr>
        </p:nvSpPr>
        <p:spPr>
          <a:xfrm>
            <a:off x="838201" y="365125"/>
            <a:ext cx="5393360" cy="1325563"/>
          </a:xfrm>
        </p:spPr>
        <p:txBody>
          <a:bodyPr>
            <a:normAutofit/>
          </a:bodyPr>
          <a:lstStyle/>
          <a:p>
            <a:r>
              <a:rPr lang="en-US" dirty="0"/>
              <a:t>Two Types of Attacks (For Initial Foothold)</a:t>
            </a:r>
          </a:p>
        </p:txBody>
      </p:sp>
      <p:sp>
        <p:nvSpPr>
          <p:cNvPr id="13" name="Freeform: Shape 12">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5A784EB-C3EB-D0B0-54B4-F30CBC5D1A59}"/>
              </a:ext>
            </a:extLst>
          </p:cNvPr>
          <p:cNvSpPr>
            <a:spLocks noGrp="1"/>
          </p:cNvSpPr>
          <p:nvPr>
            <p:ph idx="1"/>
          </p:nvPr>
        </p:nvSpPr>
        <p:spPr>
          <a:xfrm>
            <a:off x="804059" y="2625614"/>
            <a:ext cx="5393361" cy="4351338"/>
          </a:xfrm>
        </p:spPr>
        <p:txBody>
          <a:bodyPr>
            <a:normAutofit/>
          </a:bodyPr>
          <a:lstStyle/>
          <a:p>
            <a:pPr>
              <a:lnSpc>
                <a:spcPct val="250000"/>
              </a:lnSpc>
            </a:pPr>
            <a:r>
              <a:rPr lang="en-US" dirty="0"/>
              <a:t>Attacks that involve a user.</a:t>
            </a:r>
          </a:p>
          <a:p>
            <a:pPr>
              <a:lnSpc>
                <a:spcPct val="250000"/>
              </a:lnSpc>
            </a:pPr>
            <a:r>
              <a:rPr lang="en-US" dirty="0"/>
              <a:t>Attacks that do not involve a user. </a:t>
            </a:r>
          </a:p>
        </p:txBody>
      </p:sp>
      <p:sp>
        <p:nvSpPr>
          <p:cNvPr id="18" name="Oval 14">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descr="A picture containing person, sport, wrestling, boxing&#10;&#10;Description automatically generated">
            <a:extLst>
              <a:ext uri="{FF2B5EF4-FFF2-40B4-BE49-F238E27FC236}">
                <a16:creationId xmlns:a16="http://schemas.microsoft.com/office/drawing/2014/main" id="{F7F78A03-BBB5-1E38-EEBE-E609BC72673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330" r="16919" b="-1"/>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9" name="Freeform: Shape 18">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7605EE0-6213-E658-17C2-F986D6867AF1}"/>
              </a:ext>
            </a:extLst>
          </p:cNvPr>
          <p:cNvSpPr txBox="1"/>
          <p:nvPr/>
        </p:nvSpPr>
        <p:spPr>
          <a:xfrm>
            <a:off x="9751909" y="6657945"/>
            <a:ext cx="2440091"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gotufc.blogspot.com/2011/10/2-ufc-lightweight-mauricio-rua.html">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sa/3.0/">
                  <a:extLst>
                    <a:ext uri="{A12FA001-AC4F-418D-AE19-62706E023703}">
                      <ahyp:hlinkClr xmlns:ahyp="http://schemas.microsoft.com/office/drawing/2018/hyperlinkcolor" val="tx"/>
                    </a:ext>
                  </a:extLst>
                </a:hlinkClick>
              </a:rPr>
              <a:t>CC BY-SA-NC</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436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D3548C-8FF9-39C5-C4C3-AF023F104363}"/>
              </a:ext>
            </a:extLst>
          </p:cNvPr>
          <p:cNvSpPr>
            <a:spLocks noGrp="1"/>
          </p:cNvSpPr>
          <p:nvPr>
            <p:ph type="title"/>
          </p:nvPr>
        </p:nvSpPr>
        <p:spPr>
          <a:xfrm>
            <a:off x="1137034" y="609597"/>
            <a:ext cx="9392421" cy="1330841"/>
          </a:xfrm>
        </p:spPr>
        <p:txBody>
          <a:bodyPr>
            <a:normAutofit/>
          </a:bodyPr>
          <a:lstStyle/>
          <a:p>
            <a:r>
              <a:rPr lang="en-US"/>
              <a:t>What is Lateral Movement?</a:t>
            </a:r>
            <a:endParaRPr lang="en-US" dirty="0"/>
          </a:p>
        </p:txBody>
      </p:sp>
      <p:sp>
        <p:nvSpPr>
          <p:cNvPr id="3" name="Content Placeholder 2">
            <a:extLst>
              <a:ext uri="{FF2B5EF4-FFF2-40B4-BE49-F238E27FC236}">
                <a16:creationId xmlns:a16="http://schemas.microsoft.com/office/drawing/2014/main" id="{B442AB50-3A61-31FA-7A25-DECB67504F31}"/>
              </a:ext>
            </a:extLst>
          </p:cNvPr>
          <p:cNvSpPr>
            <a:spLocks noGrp="1"/>
          </p:cNvSpPr>
          <p:nvPr>
            <p:ph idx="1"/>
          </p:nvPr>
        </p:nvSpPr>
        <p:spPr>
          <a:xfrm>
            <a:off x="1137034" y="2198362"/>
            <a:ext cx="4958966" cy="3917773"/>
          </a:xfrm>
        </p:spPr>
        <p:txBody>
          <a:bodyPr>
            <a:normAutofit/>
          </a:bodyPr>
          <a:lstStyle/>
          <a:p>
            <a:pPr marL="0" indent="0">
              <a:buNone/>
            </a:pPr>
            <a:r>
              <a:rPr lang="en-US" sz="1900"/>
              <a:t>As we have discussed previously, the system(s), account(s) or resource(s) an attacker lands on first / early on, in most cases does not allow them to fully accomplish their objectives.  </a:t>
            </a:r>
          </a:p>
          <a:p>
            <a:pPr marL="0" indent="0">
              <a:buNone/>
            </a:pPr>
            <a:endParaRPr lang="en-US" sz="1900"/>
          </a:p>
          <a:p>
            <a:pPr marL="0" indent="0">
              <a:buNone/>
            </a:pPr>
            <a:r>
              <a:rPr lang="en-US" sz="1900"/>
              <a:t>One important thing to remember is that lateral movement involves more than just the scenario of malware moving from one host to another.  While in some cases, this represents the complete picture, more often it involves credentials, services, and/or tools that give them a great deal of influence within an environment.  </a:t>
            </a:r>
          </a:p>
        </p:txBody>
      </p:sp>
      <p:pic>
        <p:nvPicPr>
          <p:cNvPr id="5" name="Picture 4" descr="Diagram&#10;&#10;Description automatically generated">
            <a:extLst>
              <a:ext uri="{FF2B5EF4-FFF2-40B4-BE49-F238E27FC236}">
                <a16:creationId xmlns:a16="http://schemas.microsoft.com/office/drawing/2014/main" id="{B3F02B96-790B-0850-A2F0-E75281B9113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77956" y="2184914"/>
            <a:ext cx="4471327" cy="3755915"/>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570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B8ACDD-39B7-C639-3582-0193ABF9AA5F}"/>
              </a:ext>
            </a:extLst>
          </p:cNvPr>
          <p:cNvSpPr>
            <a:spLocks noGrp="1"/>
          </p:cNvSpPr>
          <p:nvPr>
            <p:ph type="title"/>
          </p:nvPr>
        </p:nvSpPr>
        <p:spPr>
          <a:xfrm>
            <a:off x="1137034" y="609600"/>
            <a:ext cx="4784796" cy="1330840"/>
          </a:xfrm>
        </p:spPr>
        <p:txBody>
          <a:bodyPr>
            <a:normAutofit/>
          </a:bodyPr>
          <a:lstStyle/>
          <a:p>
            <a:r>
              <a:rPr lang="en-US" sz="3700"/>
              <a:t>Examples of Lateral Movement Techniques</a:t>
            </a:r>
          </a:p>
        </p:txBody>
      </p:sp>
      <p:sp>
        <p:nvSpPr>
          <p:cNvPr id="3" name="Content Placeholder 2">
            <a:extLst>
              <a:ext uri="{FF2B5EF4-FFF2-40B4-BE49-F238E27FC236}">
                <a16:creationId xmlns:a16="http://schemas.microsoft.com/office/drawing/2014/main" id="{7B14274D-1847-6210-F22A-3B1DE53962A6}"/>
              </a:ext>
            </a:extLst>
          </p:cNvPr>
          <p:cNvSpPr>
            <a:spLocks noGrp="1"/>
          </p:cNvSpPr>
          <p:nvPr>
            <p:ph idx="1"/>
          </p:nvPr>
        </p:nvSpPr>
        <p:spPr>
          <a:xfrm>
            <a:off x="1137034" y="2194102"/>
            <a:ext cx="4438036" cy="3908585"/>
          </a:xfrm>
        </p:spPr>
        <p:txBody>
          <a:bodyPr>
            <a:normAutofit/>
          </a:bodyPr>
          <a:lstStyle/>
          <a:p>
            <a:r>
              <a:rPr lang="en-US" sz="2000"/>
              <a:t>Exploitation of remote services or APIs. </a:t>
            </a:r>
          </a:p>
          <a:p>
            <a:r>
              <a:rPr lang="en-US" sz="2000"/>
              <a:t>Internal spear phishing or social engineering using important users/accounts.  </a:t>
            </a:r>
          </a:p>
          <a:p>
            <a:r>
              <a:rPr lang="en-US" sz="2000"/>
              <a:t>Pass the hash/pass the ticket </a:t>
            </a:r>
          </a:p>
          <a:p>
            <a:r>
              <a:rPr lang="en-US" sz="2000"/>
              <a:t>Authenticate using sniffed or compromised credentials.  </a:t>
            </a:r>
          </a:p>
          <a:p>
            <a:r>
              <a:rPr lang="en-US" sz="2000"/>
              <a:t>Circle back to execution phase, but on a new host now. </a:t>
            </a:r>
          </a:p>
          <a:p>
            <a:endParaRPr lang="en-US" sz="2000"/>
          </a:p>
        </p:txBody>
      </p:sp>
      <p:pic>
        <p:nvPicPr>
          <p:cNvPr id="5" name="Picture 4" descr="A close up of a dog&#10;&#10;Description automatically generated with medium confidence">
            <a:extLst>
              <a:ext uri="{FF2B5EF4-FFF2-40B4-BE49-F238E27FC236}">
                <a16:creationId xmlns:a16="http://schemas.microsoft.com/office/drawing/2014/main" id="{E41C25DA-1D0C-0ACE-853A-F605693A37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80610" y="1858917"/>
            <a:ext cx="4737650" cy="3162381"/>
          </a:xfrm>
          <a:prstGeom prst="rect">
            <a:avLst/>
          </a:prstGeom>
        </p:spPr>
      </p:pic>
      <p:sp>
        <p:nvSpPr>
          <p:cNvPr id="6" name="TextBox 5">
            <a:extLst>
              <a:ext uri="{FF2B5EF4-FFF2-40B4-BE49-F238E27FC236}">
                <a16:creationId xmlns:a16="http://schemas.microsoft.com/office/drawing/2014/main" id="{65851EDF-5ED0-9563-3E5E-2A14D6D2C210}"/>
              </a:ext>
            </a:extLst>
          </p:cNvPr>
          <p:cNvSpPr txBox="1"/>
          <p:nvPr/>
        </p:nvSpPr>
        <p:spPr>
          <a:xfrm>
            <a:off x="9431444" y="4821243"/>
            <a:ext cx="2186816"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flickr.com/photos/calliope/2858666681">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3.0/">
                  <a:extLst>
                    <a:ext uri="{A12FA001-AC4F-418D-AE19-62706E023703}">
                      <ahyp:hlinkClr xmlns:ahyp="http://schemas.microsoft.com/office/drawing/2018/hyperlinkcolor" val="tx"/>
                    </a:ext>
                  </a:extLst>
                </a:hlinkClick>
              </a:rPr>
              <a:t>CC BY</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866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350579" y="3851568"/>
            <a:ext cx="9490842" cy="1025708"/>
          </a:xfrm>
        </p:spPr>
        <p:txBody>
          <a:bodyPr>
            <a:normAutofit fontScale="90000"/>
          </a:bodyPr>
          <a:lstStyle/>
          <a:p>
            <a:r>
              <a:rPr lang="en-US" spc="600" dirty="0"/>
              <a:t> Collection</a:t>
            </a:r>
            <a:br>
              <a:rPr lang="en-US" spc="600" dirty="0"/>
            </a:br>
            <a:br>
              <a:rPr lang="en-US" spc="600" dirty="0"/>
            </a:br>
            <a:endParaRPr lang="en-US" sz="2700" spc="600" dirty="0">
              <a:latin typeface="+mn-lt"/>
            </a:endParaRPr>
          </a:p>
        </p:txBody>
      </p:sp>
    </p:spTree>
    <p:extLst>
      <p:ext uri="{BB962C8B-B14F-4D97-AF65-F5344CB8AC3E}">
        <p14:creationId xmlns:p14="http://schemas.microsoft.com/office/powerpoint/2010/main" val="3293255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943E-6757-1FFB-6633-53871ED2867E}"/>
              </a:ext>
            </a:extLst>
          </p:cNvPr>
          <p:cNvSpPr>
            <a:spLocks noGrp="1"/>
          </p:cNvSpPr>
          <p:nvPr>
            <p:ph type="title"/>
          </p:nvPr>
        </p:nvSpPr>
        <p:spPr>
          <a:xfrm>
            <a:off x="352087" y="-146733"/>
            <a:ext cx="5393361" cy="1325563"/>
          </a:xfrm>
        </p:spPr>
        <p:txBody>
          <a:bodyPr>
            <a:normAutofit/>
          </a:bodyPr>
          <a:lstStyle/>
          <a:p>
            <a:r>
              <a:rPr lang="en-US" dirty="0"/>
              <a:t>Collection</a:t>
            </a:r>
          </a:p>
        </p:txBody>
      </p:sp>
      <p:sp>
        <p:nvSpPr>
          <p:cNvPr id="3" name="Content Placeholder 2">
            <a:extLst>
              <a:ext uri="{FF2B5EF4-FFF2-40B4-BE49-F238E27FC236}">
                <a16:creationId xmlns:a16="http://schemas.microsoft.com/office/drawing/2014/main" id="{61F559E5-8173-D45F-4349-BA02C43347B4}"/>
              </a:ext>
            </a:extLst>
          </p:cNvPr>
          <p:cNvSpPr>
            <a:spLocks noGrp="1"/>
          </p:cNvSpPr>
          <p:nvPr>
            <p:ph idx="1"/>
          </p:nvPr>
        </p:nvSpPr>
        <p:spPr>
          <a:xfrm>
            <a:off x="352087" y="1095469"/>
            <a:ext cx="6022833" cy="5658416"/>
          </a:xfrm>
        </p:spPr>
        <p:txBody>
          <a:bodyPr>
            <a:normAutofit fontScale="92500" lnSpcReduction="10000"/>
          </a:bodyPr>
          <a:lstStyle/>
          <a:p>
            <a:r>
              <a:rPr lang="en-US" sz="2400" dirty="0"/>
              <a:t>What is Collection?</a:t>
            </a:r>
          </a:p>
          <a:p>
            <a:pPr lvl="1"/>
            <a:r>
              <a:rPr lang="en-US" dirty="0"/>
              <a:t>This is the process of collecting data, sometimes staging it for later exfiltration. </a:t>
            </a:r>
          </a:p>
          <a:p>
            <a:pPr lvl="1"/>
            <a:r>
              <a:rPr lang="en-US" dirty="0"/>
              <a:t>Collection goes through micro-iterations, in addition to the macro-level.  </a:t>
            </a:r>
          </a:p>
          <a:p>
            <a:r>
              <a:rPr lang="en-US" sz="2400" dirty="0"/>
              <a:t>Some Examples:</a:t>
            </a:r>
          </a:p>
          <a:p>
            <a:pPr lvl="1"/>
            <a:r>
              <a:rPr lang="en-US" dirty="0"/>
              <a:t>Collect data from the local host(s) compromised. </a:t>
            </a:r>
          </a:p>
          <a:p>
            <a:pPr lvl="1"/>
            <a:r>
              <a:rPr lang="en-US" dirty="0"/>
              <a:t>Pull data from an exploited application.  </a:t>
            </a:r>
          </a:p>
          <a:p>
            <a:pPr lvl="1"/>
            <a:r>
              <a:rPr lang="en-US" dirty="0"/>
              <a:t>Data from information repositories (e.g., file shares, code repositories).</a:t>
            </a:r>
          </a:p>
          <a:p>
            <a:pPr lvl="1"/>
            <a:r>
              <a:rPr lang="en-US" dirty="0"/>
              <a:t>Extract data from cloud storage.   </a:t>
            </a:r>
          </a:p>
          <a:p>
            <a:pPr lvl="1"/>
            <a:r>
              <a:rPr lang="en-US" dirty="0"/>
              <a:t>Adversary in the Middle (covered during credential access). </a:t>
            </a:r>
          </a:p>
          <a:p>
            <a:pPr lvl="1"/>
            <a:r>
              <a:rPr lang="en-US" dirty="0"/>
              <a:t>Input capture (e.g., keylogging, web page capture).  </a:t>
            </a:r>
          </a:p>
          <a:p>
            <a:pPr lvl="1"/>
            <a:r>
              <a:rPr lang="en-US" dirty="0"/>
              <a:t>BEC: Business Email Compromise (e.g., mail or contact dumping).  </a:t>
            </a:r>
          </a:p>
          <a:p>
            <a:pPr lvl="1"/>
            <a:endParaRPr lang="en-US" dirty="0"/>
          </a:p>
          <a:p>
            <a:pPr lvl="1"/>
            <a:endParaRPr lang="en-US" dirty="0"/>
          </a:p>
        </p:txBody>
      </p:sp>
      <p:pic>
        <p:nvPicPr>
          <p:cNvPr id="2050" name="Picture 2" descr="Yogi Bear – The Reel Bits">
            <a:extLst>
              <a:ext uri="{FF2B5EF4-FFF2-40B4-BE49-F238E27FC236}">
                <a16:creationId xmlns:a16="http://schemas.microsoft.com/office/drawing/2014/main" id="{74AAB7F1-4A4B-F9C6-24A3-F44134757C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818" r="14750" b="1"/>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758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350579" y="3851568"/>
            <a:ext cx="9490842" cy="1025708"/>
          </a:xfrm>
        </p:spPr>
        <p:txBody>
          <a:bodyPr>
            <a:normAutofit fontScale="90000"/>
          </a:bodyPr>
          <a:lstStyle/>
          <a:p>
            <a:r>
              <a:rPr lang="en-US" spc="600" dirty="0"/>
              <a:t>Command and Control</a:t>
            </a:r>
            <a:br>
              <a:rPr lang="en-US" spc="600" dirty="0"/>
            </a:br>
            <a:br>
              <a:rPr lang="en-US" spc="600" dirty="0"/>
            </a:br>
            <a:endParaRPr lang="en-US" sz="2700" spc="600" dirty="0">
              <a:latin typeface="+mn-lt"/>
            </a:endParaRPr>
          </a:p>
        </p:txBody>
      </p:sp>
    </p:spTree>
    <p:extLst>
      <p:ext uri="{BB962C8B-B14F-4D97-AF65-F5344CB8AC3E}">
        <p14:creationId xmlns:p14="http://schemas.microsoft.com/office/powerpoint/2010/main" val="1183110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943E-6757-1FFB-6633-53871ED2867E}"/>
              </a:ext>
            </a:extLst>
          </p:cNvPr>
          <p:cNvSpPr>
            <a:spLocks noGrp="1"/>
          </p:cNvSpPr>
          <p:nvPr>
            <p:ph type="title"/>
          </p:nvPr>
        </p:nvSpPr>
        <p:spPr>
          <a:xfrm>
            <a:off x="1137033" y="670559"/>
            <a:ext cx="4683321" cy="2148841"/>
          </a:xfrm>
        </p:spPr>
        <p:txBody>
          <a:bodyPr anchor="t">
            <a:normAutofit/>
          </a:bodyPr>
          <a:lstStyle/>
          <a:p>
            <a:r>
              <a:rPr lang="en-US" dirty="0"/>
              <a:t>Command and Control</a:t>
            </a:r>
          </a:p>
        </p:txBody>
      </p:sp>
      <p:pic>
        <p:nvPicPr>
          <p:cNvPr id="3074" name="Picture 2" descr="Pin by Michelle on Yogi Bear (2010) | Yogi bear, Yogi, Bear">
            <a:extLst>
              <a:ext uri="{FF2B5EF4-FFF2-40B4-BE49-F238E27FC236}">
                <a16:creationId xmlns:a16="http://schemas.microsoft.com/office/drawing/2014/main" id="{65BF56DC-E8B0-1198-2002-29AD975AE8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53" b="-2"/>
          <a:stretch/>
        </p:blipFill>
        <p:spPr bwMode="auto">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1F559E5-8173-D45F-4349-BA02C43347B4}"/>
              </a:ext>
            </a:extLst>
          </p:cNvPr>
          <p:cNvSpPr>
            <a:spLocks noGrp="1"/>
          </p:cNvSpPr>
          <p:nvPr>
            <p:ph idx="1"/>
          </p:nvPr>
        </p:nvSpPr>
        <p:spPr>
          <a:xfrm>
            <a:off x="6448425" y="425514"/>
            <a:ext cx="5538363" cy="6283104"/>
          </a:xfrm>
        </p:spPr>
        <p:txBody>
          <a:bodyPr anchor="t">
            <a:normAutofit fontScale="92500" lnSpcReduction="10000"/>
          </a:bodyPr>
          <a:lstStyle/>
          <a:p>
            <a:r>
              <a:rPr lang="en-US" sz="2400" dirty="0"/>
              <a:t>What is C2?</a:t>
            </a:r>
          </a:p>
          <a:p>
            <a:pPr lvl="1"/>
            <a:r>
              <a:rPr lang="en-US" dirty="0"/>
              <a:t>C2 is how an adversary gives instructions to, receives data from, and controls the actions of compromised hosts. </a:t>
            </a:r>
          </a:p>
          <a:p>
            <a:pPr lvl="1"/>
            <a:r>
              <a:rPr lang="en-US" dirty="0"/>
              <a:t>Often this includes the use of covert communication methods to make the C2 traffic look like regular/expected network traffic in an environment.  </a:t>
            </a:r>
          </a:p>
          <a:p>
            <a:r>
              <a:rPr lang="en-US" sz="2400" dirty="0"/>
              <a:t>Some Examples:</a:t>
            </a:r>
          </a:p>
          <a:p>
            <a:pPr lvl="1"/>
            <a:r>
              <a:rPr lang="en-US" dirty="0"/>
              <a:t>Remote Access Software (e.g., Log Me In, Team Viewer).</a:t>
            </a:r>
          </a:p>
          <a:p>
            <a:pPr lvl="1"/>
            <a:r>
              <a:rPr lang="en-US" dirty="0"/>
              <a:t>Web sites including social medial and cloud storage can stage instructions, tools and secondary payloads. </a:t>
            </a:r>
          </a:p>
          <a:p>
            <a:pPr lvl="1"/>
            <a:r>
              <a:rPr lang="en-US" dirty="0"/>
              <a:t>Use of bot nets, sometimes including large distributed networks of compromised systems. </a:t>
            </a:r>
          </a:p>
          <a:p>
            <a:pPr lvl="1"/>
            <a:r>
              <a:rPr lang="en-US" dirty="0"/>
              <a:t>Using proxying, protocol tunneling, and the use of non-standard ports to disguise communication with compromised assets.  </a:t>
            </a:r>
          </a:p>
        </p:txBody>
      </p:sp>
    </p:spTree>
    <p:extLst>
      <p:ext uri="{BB962C8B-B14F-4D97-AF65-F5344CB8AC3E}">
        <p14:creationId xmlns:p14="http://schemas.microsoft.com/office/powerpoint/2010/main" val="21057151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350579" y="3851568"/>
            <a:ext cx="9490842" cy="1025708"/>
          </a:xfrm>
        </p:spPr>
        <p:txBody>
          <a:bodyPr>
            <a:normAutofit fontScale="90000"/>
          </a:bodyPr>
          <a:lstStyle/>
          <a:p>
            <a:r>
              <a:rPr lang="en-US" spc="600" dirty="0"/>
              <a:t>Exfiltration  </a:t>
            </a:r>
            <a:br>
              <a:rPr lang="en-US" spc="600" dirty="0"/>
            </a:br>
            <a:br>
              <a:rPr lang="en-US" spc="600" dirty="0"/>
            </a:br>
            <a:endParaRPr lang="en-US" sz="2700" spc="600" dirty="0">
              <a:latin typeface="+mn-lt"/>
            </a:endParaRPr>
          </a:p>
        </p:txBody>
      </p:sp>
    </p:spTree>
    <p:extLst>
      <p:ext uri="{BB962C8B-B14F-4D97-AF65-F5344CB8AC3E}">
        <p14:creationId xmlns:p14="http://schemas.microsoft.com/office/powerpoint/2010/main" val="2576453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943E-6757-1FFB-6633-53871ED2867E}"/>
              </a:ext>
            </a:extLst>
          </p:cNvPr>
          <p:cNvSpPr>
            <a:spLocks noGrp="1"/>
          </p:cNvSpPr>
          <p:nvPr>
            <p:ph type="title"/>
          </p:nvPr>
        </p:nvSpPr>
        <p:spPr>
          <a:xfrm>
            <a:off x="521399" y="115903"/>
            <a:ext cx="6881026" cy="1322887"/>
          </a:xfrm>
        </p:spPr>
        <p:txBody>
          <a:bodyPr>
            <a:normAutofit/>
          </a:bodyPr>
          <a:lstStyle/>
          <a:p>
            <a:r>
              <a:rPr lang="en-US" dirty="0"/>
              <a:t>Data Exfiltration </a:t>
            </a:r>
          </a:p>
        </p:txBody>
      </p:sp>
      <p:sp>
        <p:nvSpPr>
          <p:cNvPr id="3" name="Content Placeholder 2">
            <a:extLst>
              <a:ext uri="{FF2B5EF4-FFF2-40B4-BE49-F238E27FC236}">
                <a16:creationId xmlns:a16="http://schemas.microsoft.com/office/drawing/2014/main" id="{61F559E5-8173-D45F-4349-BA02C43347B4}"/>
              </a:ext>
            </a:extLst>
          </p:cNvPr>
          <p:cNvSpPr>
            <a:spLocks noGrp="1"/>
          </p:cNvSpPr>
          <p:nvPr>
            <p:ph idx="1"/>
          </p:nvPr>
        </p:nvSpPr>
        <p:spPr>
          <a:xfrm>
            <a:off x="597529" y="1249378"/>
            <a:ext cx="7113457" cy="5287224"/>
          </a:xfrm>
        </p:spPr>
        <p:txBody>
          <a:bodyPr>
            <a:normAutofit fontScale="92500" lnSpcReduction="20000"/>
          </a:bodyPr>
          <a:lstStyle/>
          <a:p>
            <a:r>
              <a:rPr lang="en-US"/>
              <a:t>What is Exfiltration?</a:t>
            </a:r>
          </a:p>
          <a:p>
            <a:pPr lvl="1"/>
            <a:r>
              <a:rPr lang="en-US" sz="2800"/>
              <a:t>Removing data from an environment, ideally (from the attacker perspective), without detection. </a:t>
            </a:r>
          </a:p>
          <a:p>
            <a:pPr lvl="1"/>
            <a:r>
              <a:rPr lang="en-US" sz="2800"/>
              <a:t>This often involves covertly staging, packaging, and transferring data.  </a:t>
            </a:r>
          </a:p>
          <a:p>
            <a:r>
              <a:rPr lang="en-US"/>
              <a:t>Some examples:</a:t>
            </a:r>
          </a:p>
          <a:p>
            <a:pPr lvl="1"/>
            <a:r>
              <a:rPr lang="en-US" sz="2800"/>
              <a:t>See C2… often exfiltration takes place via the Command and Control communication pathway.  </a:t>
            </a:r>
          </a:p>
          <a:p>
            <a:pPr lvl="1"/>
            <a:r>
              <a:rPr lang="en-US" sz="2800"/>
              <a:t>Cloud storage or other online resources that support file upload.  </a:t>
            </a:r>
          </a:p>
          <a:p>
            <a:pPr lvl="1"/>
            <a:r>
              <a:rPr lang="en-US" sz="2800"/>
              <a:t>Techniques to conceal data egress may include breaking it into chunks, encrypting the data, transmitting over expected protocols or uploading to attacker-controlled accounts, with legit and expected cloud services.  </a:t>
            </a:r>
          </a:p>
        </p:txBody>
      </p:sp>
      <p:pic>
        <p:nvPicPr>
          <p:cNvPr id="4" name="Picture 3">
            <a:extLst>
              <a:ext uri="{FF2B5EF4-FFF2-40B4-BE49-F238E27FC236}">
                <a16:creationId xmlns:a16="http://schemas.microsoft.com/office/drawing/2014/main" id="{3ECD3CA3-C4A3-AF7B-C776-133D9EDAFD97}"/>
              </a:ext>
            </a:extLst>
          </p:cNvPr>
          <p:cNvPicPr>
            <a:picLocks noChangeAspect="1"/>
          </p:cNvPicPr>
          <p:nvPr/>
        </p:nvPicPr>
        <p:blipFill>
          <a:blip r:embed="rId2"/>
          <a:stretch>
            <a:fillRect/>
          </a:stretch>
        </p:blipFill>
        <p:spPr>
          <a:xfrm>
            <a:off x="8795981" y="2077438"/>
            <a:ext cx="2906973" cy="2732554"/>
          </a:xfrm>
          <a:prstGeom prst="rect">
            <a:avLst/>
          </a:prstGeom>
        </p:spPr>
      </p:pic>
    </p:spTree>
    <p:extLst>
      <p:ext uri="{BB962C8B-B14F-4D97-AF65-F5344CB8AC3E}">
        <p14:creationId xmlns:p14="http://schemas.microsoft.com/office/powerpoint/2010/main" val="2333577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350579" y="3851568"/>
            <a:ext cx="9490842" cy="1025708"/>
          </a:xfrm>
        </p:spPr>
        <p:txBody>
          <a:bodyPr>
            <a:normAutofit fontScale="90000"/>
          </a:bodyPr>
          <a:lstStyle/>
          <a:p>
            <a:r>
              <a:rPr lang="en-US" spc="600" dirty="0"/>
              <a:t>Impact</a:t>
            </a:r>
            <a:br>
              <a:rPr lang="en-US" spc="600" dirty="0"/>
            </a:br>
            <a:br>
              <a:rPr lang="en-US" spc="600" dirty="0"/>
            </a:br>
            <a:endParaRPr lang="en-US" sz="2700" spc="600" dirty="0">
              <a:latin typeface="+mn-lt"/>
            </a:endParaRPr>
          </a:p>
        </p:txBody>
      </p:sp>
    </p:spTree>
    <p:extLst>
      <p:ext uri="{BB962C8B-B14F-4D97-AF65-F5344CB8AC3E}">
        <p14:creationId xmlns:p14="http://schemas.microsoft.com/office/powerpoint/2010/main" val="1322382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EF1F3C-934A-699F-F275-94A834D5111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kern="1200">
                <a:solidFill>
                  <a:schemeClr val="tx1"/>
                </a:solidFill>
                <a:latin typeface="+mj-lt"/>
                <a:ea typeface="+mj-ea"/>
                <a:cs typeface="+mj-cs"/>
              </a:rPr>
              <a:t>By this phase it is a little late… get ready for a rough ride.   </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444FE7A-F5B5-284B-C99B-647B8A7A322B}"/>
              </a:ext>
            </a:extLst>
          </p:cNvPr>
          <p:cNvPicPr>
            <a:picLocks noChangeAspect="1"/>
          </p:cNvPicPr>
          <p:nvPr/>
        </p:nvPicPr>
        <p:blipFill>
          <a:blip r:embed="rId2"/>
          <a:stretch>
            <a:fillRect/>
          </a:stretch>
        </p:blipFill>
        <p:spPr>
          <a:xfrm>
            <a:off x="545238" y="1315132"/>
            <a:ext cx="7608304" cy="4298691"/>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81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45D5471-4003-4E96-AFEE-92669DAE74AA}"/>
              </a:ext>
            </a:extLst>
          </p:cNvPr>
          <p:cNvSpPr/>
          <p:nvPr/>
        </p:nvSpPr>
        <p:spPr>
          <a:xfrm>
            <a:off x="2908478" y="3060576"/>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Initial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Attack Vector Selected</a:t>
            </a:r>
          </a:p>
        </p:txBody>
      </p:sp>
      <p:sp>
        <p:nvSpPr>
          <p:cNvPr id="5" name="Rectangle: Rounded Corners 4">
            <a:extLst>
              <a:ext uri="{FF2B5EF4-FFF2-40B4-BE49-F238E27FC236}">
                <a16:creationId xmlns:a16="http://schemas.microsoft.com/office/drawing/2014/main" id="{7BC36416-25D6-4096-B758-26270ACB22FD}"/>
              </a:ext>
            </a:extLst>
          </p:cNvPr>
          <p:cNvSpPr/>
          <p:nvPr/>
        </p:nvSpPr>
        <p:spPr>
          <a:xfrm>
            <a:off x="5494051" y="1412392"/>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User Interaction </a:t>
            </a:r>
          </a:p>
        </p:txBody>
      </p:sp>
      <p:cxnSp>
        <p:nvCxnSpPr>
          <p:cNvPr id="17" name="Connector: Curved 16">
            <a:extLst>
              <a:ext uri="{FF2B5EF4-FFF2-40B4-BE49-F238E27FC236}">
                <a16:creationId xmlns:a16="http://schemas.microsoft.com/office/drawing/2014/main" id="{26DAFA2E-61F0-4D94-B7AC-1284C122A247}"/>
              </a:ext>
            </a:extLst>
          </p:cNvPr>
          <p:cNvCxnSpPr>
            <a:cxnSpLocks/>
            <a:stCxn id="3" idx="3"/>
            <a:endCxn id="69" idx="1"/>
          </p:cNvCxnSpPr>
          <p:nvPr/>
        </p:nvCxnSpPr>
        <p:spPr>
          <a:xfrm>
            <a:off x="4284517" y="3429000"/>
            <a:ext cx="1209533" cy="16343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749AD913-720D-47A1-8031-752D4621C76F}"/>
              </a:ext>
            </a:extLst>
          </p:cNvPr>
          <p:cNvCxnSpPr>
            <a:stCxn id="3" idx="3"/>
            <a:endCxn id="5" idx="1"/>
          </p:cNvCxnSpPr>
          <p:nvPr/>
        </p:nvCxnSpPr>
        <p:spPr>
          <a:xfrm flipV="1">
            <a:off x="4284517" y="1780816"/>
            <a:ext cx="1209534" cy="16481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tle 13">
            <a:extLst>
              <a:ext uri="{FF2B5EF4-FFF2-40B4-BE49-F238E27FC236}">
                <a16:creationId xmlns:a16="http://schemas.microsoft.com/office/drawing/2014/main" id="{50AD5B8F-DBB7-4CF8-B68A-7F0E0DA60D08}"/>
              </a:ext>
            </a:extLst>
          </p:cNvPr>
          <p:cNvSpPr>
            <a:spLocks noGrp="1"/>
          </p:cNvSpPr>
          <p:nvPr>
            <p:ph type="title"/>
          </p:nvPr>
        </p:nvSpPr>
        <p:spPr/>
        <p:txBody>
          <a:bodyPr/>
          <a:lstStyle/>
          <a:p>
            <a:r>
              <a:rPr lang="en-US" dirty="0"/>
              <a:t>Typical Attack Flow</a:t>
            </a:r>
          </a:p>
        </p:txBody>
      </p:sp>
      <p:sp>
        <p:nvSpPr>
          <p:cNvPr id="44" name="Rectangle: Rounded Corners 43">
            <a:extLst>
              <a:ext uri="{FF2B5EF4-FFF2-40B4-BE49-F238E27FC236}">
                <a16:creationId xmlns:a16="http://schemas.microsoft.com/office/drawing/2014/main" id="{B2C5157F-7501-4FF4-8CBA-009931C14456}"/>
              </a:ext>
            </a:extLst>
          </p:cNvPr>
          <p:cNvSpPr/>
          <p:nvPr/>
        </p:nvSpPr>
        <p:spPr>
          <a:xfrm>
            <a:off x="7907483" y="329342"/>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Email or Messaging </a:t>
            </a:r>
          </a:p>
        </p:txBody>
      </p:sp>
      <p:sp>
        <p:nvSpPr>
          <p:cNvPr id="46" name="Rectangle: Rounded Corners 45">
            <a:extLst>
              <a:ext uri="{FF2B5EF4-FFF2-40B4-BE49-F238E27FC236}">
                <a16:creationId xmlns:a16="http://schemas.microsoft.com/office/drawing/2014/main" id="{F9549119-CD56-419C-A957-1FB06AE16CA5}"/>
              </a:ext>
            </a:extLst>
          </p:cNvPr>
          <p:cNvSpPr/>
          <p:nvPr/>
        </p:nvSpPr>
        <p:spPr>
          <a:xfrm>
            <a:off x="7907482" y="1420738"/>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Web</a:t>
            </a:r>
          </a:p>
        </p:txBody>
      </p:sp>
      <p:cxnSp>
        <p:nvCxnSpPr>
          <p:cNvPr id="52" name="Connector: Curved 51">
            <a:extLst>
              <a:ext uri="{FF2B5EF4-FFF2-40B4-BE49-F238E27FC236}">
                <a16:creationId xmlns:a16="http://schemas.microsoft.com/office/drawing/2014/main" id="{D1D2DC2F-9B18-499D-AF8F-C56F2070B8ED}"/>
              </a:ext>
            </a:extLst>
          </p:cNvPr>
          <p:cNvCxnSpPr>
            <a:cxnSpLocks/>
            <a:stCxn id="5" idx="3"/>
            <a:endCxn id="44" idx="1"/>
          </p:cNvCxnSpPr>
          <p:nvPr/>
        </p:nvCxnSpPr>
        <p:spPr>
          <a:xfrm flipV="1">
            <a:off x="6870090" y="697766"/>
            <a:ext cx="1037393" cy="10830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D0963CFF-75E0-4D71-9DEF-3BA82246CE63}"/>
              </a:ext>
            </a:extLst>
          </p:cNvPr>
          <p:cNvCxnSpPr>
            <a:cxnSpLocks/>
            <a:stCxn id="5" idx="3"/>
            <a:endCxn id="46" idx="1"/>
          </p:cNvCxnSpPr>
          <p:nvPr/>
        </p:nvCxnSpPr>
        <p:spPr>
          <a:xfrm>
            <a:off x="6870090" y="1780816"/>
            <a:ext cx="1037392" cy="83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A55475A-AA4B-4213-B4F3-AAF2FA909F0C}"/>
              </a:ext>
            </a:extLst>
          </p:cNvPr>
          <p:cNvSpPr/>
          <p:nvPr/>
        </p:nvSpPr>
        <p:spPr>
          <a:xfrm>
            <a:off x="7907483" y="2512134"/>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Social Engineering </a:t>
            </a:r>
          </a:p>
        </p:txBody>
      </p:sp>
      <p:cxnSp>
        <p:nvCxnSpPr>
          <p:cNvPr id="65" name="Connector: Curved 64">
            <a:extLst>
              <a:ext uri="{FF2B5EF4-FFF2-40B4-BE49-F238E27FC236}">
                <a16:creationId xmlns:a16="http://schemas.microsoft.com/office/drawing/2014/main" id="{AF7156D2-EC77-48BA-8737-6063CAAA794A}"/>
              </a:ext>
            </a:extLst>
          </p:cNvPr>
          <p:cNvCxnSpPr>
            <a:cxnSpLocks/>
            <a:stCxn id="5" idx="3"/>
            <a:endCxn id="59" idx="1"/>
          </p:cNvCxnSpPr>
          <p:nvPr/>
        </p:nvCxnSpPr>
        <p:spPr>
          <a:xfrm>
            <a:off x="6870090" y="1780816"/>
            <a:ext cx="1037393" cy="109974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ABA2698E-B091-4EEE-BBD0-E6CA2B5ACCC8}"/>
              </a:ext>
            </a:extLst>
          </p:cNvPr>
          <p:cNvSpPr/>
          <p:nvPr/>
        </p:nvSpPr>
        <p:spPr>
          <a:xfrm>
            <a:off x="5494050" y="4694926"/>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 User Interaction </a:t>
            </a:r>
          </a:p>
        </p:txBody>
      </p:sp>
      <p:sp>
        <p:nvSpPr>
          <p:cNvPr id="70" name="Rectangle: Rounded Corners 69">
            <a:extLst>
              <a:ext uri="{FF2B5EF4-FFF2-40B4-BE49-F238E27FC236}">
                <a16:creationId xmlns:a16="http://schemas.microsoft.com/office/drawing/2014/main" id="{853D1A1D-F8B0-4963-86F3-4F4B135E859D}"/>
              </a:ext>
            </a:extLst>
          </p:cNvPr>
          <p:cNvSpPr/>
          <p:nvPr/>
        </p:nvSpPr>
        <p:spPr>
          <a:xfrm>
            <a:off x="7907482" y="3611876"/>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Application</a:t>
            </a:r>
          </a:p>
        </p:txBody>
      </p:sp>
      <p:sp>
        <p:nvSpPr>
          <p:cNvPr id="71" name="Rectangle: Rounded Corners 70">
            <a:extLst>
              <a:ext uri="{FF2B5EF4-FFF2-40B4-BE49-F238E27FC236}">
                <a16:creationId xmlns:a16="http://schemas.microsoft.com/office/drawing/2014/main" id="{414517F7-5B3E-4D22-8877-D8BA378339D2}"/>
              </a:ext>
            </a:extLst>
          </p:cNvPr>
          <p:cNvSpPr/>
          <p:nvPr/>
        </p:nvSpPr>
        <p:spPr>
          <a:xfrm>
            <a:off x="7907481" y="4703272"/>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Server, Services or Cloud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Infr</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cxnSp>
        <p:nvCxnSpPr>
          <p:cNvPr id="72" name="Connector: Curved 71">
            <a:extLst>
              <a:ext uri="{FF2B5EF4-FFF2-40B4-BE49-F238E27FC236}">
                <a16:creationId xmlns:a16="http://schemas.microsoft.com/office/drawing/2014/main" id="{3209BB9D-7EF8-4290-9BEF-A0D42B45E564}"/>
              </a:ext>
            </a:extLst>
          </p:cNvPr>
          <p:cNvCxnSpPr>
            <a:cxnSpLocks/>
            <a:stCxn id="69" idx="3"/>
            <a:endCxn id="70" idx="1"/>
          </p:cNvCxnSpPr>
          <p:nvPr/>
        </p:nvCxnSpPr>
        <p:spPr>
          <a:xfrm flipV="1">
            <a:off x="6870089" y="3980300"/>
            <a:ext cx="1037393" cy="10830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Curved 72">
            <a:extLst>
              <a:ext uri="{FF2B5EF4-FFF2-40B4-BE49-F238E27FC236}">
                <a16:creationId xmlns:a16="http://schemas.microsoft.com/office/drawing/2014/main" id="{D853E004-8227-4BC3-8B74-845653189999}"/>
              </a:ext>
            </a:extLst>
          </p:cNvPr>
          <p:cNvCxnSpPr>
            <a:cxnSpLocks/>
            <a:stCxn id="69" idx="3"/>
            <a:endCxn id="71" idx="1"/>
          </p:cNvCxnSpPr>
          <p:nvPr/>
        </p:nvCxnSpPr>
        <p:spPr>
          <a:xfrm>
            <a:off x="6870089" y="5063350"/>
            <a:ext cx="1037392" cy="83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BF2BB52F-1C43-4B48-8E24-D1DEBCCE6988}"/>
              </a:ext>
            </a:extLst>
          </p:cNvPr>
          <p:cNvSpPr/>
          <p:nvPr/>
        </p:nvSpPr>
        <p:spPr>
          <a:xfrm>
            <a:off x="7907482" y="5794668"/>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Account or Identity </a:t>
            </a:r>
          </a:p>
        </p:txBody>
      </p:sp>
      <p:cxnSp>
        <p:nvCxnSpPr>
          <p:cNvPr id="75" name="Connector: Curved 74">
            <a:extLst>
              <a:ext uri="{FF2B5EF4-FFF2-40B4-BE49-F238E27FC236}">
                <a16:creationId xmlns:a16="http://schemas.microsoft.com/office/drawing/2014/main" id="{F760D3E4-A6E4-4718-BC6F-9A1FBB0F5F04}"/>
              </a:ext>
            </a:extLst>
          </p:cNvPr>
          <p:cNvCxnSpPr>
            <a:cxnSpLocks/>
            <a:stCxn id="69" idx="3"/>
            <a:endCxn id="74" idx="1"/>
          </p:cNvCxnSpPr>
          <p:nvPr/>
        </p:nvCxnSpPr>
        <p:spPr>
          <a:xfrm>
            <a:off x="6870089" y="5063350"/>
            <a:ext cx="1037393" cy="109974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C5DD377A-E571-4CEB-9A6D-B9723CFC342B}"/>
              </a:ext>
            </a:extLst>
          </p:cNvPr>
          <p:cNvPicPr>
            <a:picLocks noChangeAspect="1"/>
          </p:cNvPicPr>
          <p:nvPr/>
        </p:nvPicPr>
        <p:blipFill>
          <a:blip r:embed="rId2"/>
          <a:stretch>
            <a:fillRect/>
          </a:stretch>
        </p:blipFill>
        <p:spPr>
          <a:xfrm>
            <a:off x="583352" y="2632641"/>
            <a:ext cx="1722269" cy="1592718"/>
          </a:xfrm>
          <a:prstGeom prst="rect">
            <a:avLst/>
          </a:prstGeom>
          <a:ln>
            <a:noFill/>
          </a:ln>
          <a:effectLst>
            <a:outerShdw blurRad="292100" dist="139700" dir="2700000" algn="tl" rotWithShape="0">
              <a:srgbClr val="333333">
                <a:alpha val="65000"/>
              </a:srgbClr>
            </a:outerShdw>
          </a:effectLst>
        </p:spPr>
      </p:pic>
      <p:pic>
        <p:nvPicPr>
          <p:cNvPr id="78" name="Picture 77">
            <a:extLst>
              <a:ext uri="{FF2B5EF4-FFF2-40B4-BE49-F238E27FC236}">
                <a16:creationId xmlns:a16="http://schemas.microsoft.com/office/drawing/2014/main" id="{E7320213-D336-40A5-8810-4E5C1A6E9631}"/>
              </a:ext>
            </a:extLst>
          </p:cNvPr>
          <p:cNvPicPr>
            <a:picLocks noChangeAspect="1"/>
          </p:cNvPicPr>
          <p:nvPr/>
        </p:nvPicPr>
        <p:blipFill>
          <a:blip r:embed="rId3">
            <a:duotone>
              <a:prstClr val="black"/>
              <a:schemeClr val="accent2">
                <a:tint val="45000"/>
                <a:satMod val="400000"/>
              </a:schemeClr>
            </a:duotone>
          </a:blip>
          <a:stretch>
            <a:fillRect/>
          </a:stretch>
        </p:blipFill>
        <p:spPr>
          <a:xfrm>
            <a:off x="9867714" y="1479813"/>
            <a:ext cx="1740934" cy="38983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9593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E4E0-F650-23B4-2B75-095182DE74F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What is impacted?  </a:t>
            </a:r>
          </a:p>
        </p:txBody>
      </p:sp>
      <p:pic>
        <p:nvPicPr>
          <p:cNvPr id="4" name="Picture 3" descr="Diagram&#10;&#10;Description automatically generated">
            <a:extLst>
              <a:ext uri="{FF2B5EF4-FFF2-40B4-BE49-F238E27FC236}">
                <a16:creationId xmlns:a16="http://schemas.microsoft.com/office/drawing/2014/main" id="{703D2ACC-1B08-9112-A400-F777DCFB998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69597" y="640080"/>
            <a:ext cx="6184014" cy="5550408"/>
          </a:xfrm>
          <a:prstGeom prst="rect">
            <a:avLst/>
          </a:prstGeom>
        </p:spPr>
      </p:pic>
      <p:sp>
        <p:nvSpPr>
          <p:cNvPr id="5" name="TextBox 4">
            <a:extLst>
              <a:ext uri="{FF2B5EF4-FFF2-40B4-BE49-F238E27FC236}">
                <a16:creationId xmlns:a16="http://schemas.microsoft.com/office/drawing/2014/main" id="{ABAD212F-7FFE-026D-4531-6982DCD2CE4B}"/>
              </a:ext>
            </a:extLst>
          </p:cNvPr>
          <p:cNvSpPr txBox="1"/>
          <p:nvPr/>
        </p:nvSpPr>
        <p:spPr>
          <a:xfrm>
            <a:off x="9884767" y="6669438"/>
            <a:ext cx="2319866"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opentextbook.site/informationsystems2019/chapter/chapter-6-information-systems-security-information-systems-introduction/">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3.0/">
                  <a:extLst>
                    <a:ext uri="{A12FA001-AC4F-418D-AE19-62706E023703}">
                      <ahyp:hlinkClr xmlns:ahyp="http://schemas.microsoft.com/office/drawing/2018/hyperlinkcolor" val="tx"/>
                    </a:ext>
                  </a:extLst>
                </a:hlinkClick>
              </a:rPr>
              <a:t>CC BY-NC</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136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6943E-6757-1FFB-6633-53871ED2867E}"/>
              </a:ext>
            </a:extLst>
          </p:cNvPr>
          <p:cNvSpPr>
            <a:spLocks noGrp="1"/>
          </p:cNvSpPr>
          <p:nvPr>
            <p:ph type="title"/>
          </p:nvPr>
        </p:nvSpPr>
        <p:spPr>
          <a:xfrm>
            <a:off x="589560" y="856180"/>
            <a:ext cx="4560584" cy="1128068"/>
          </a:xfrm>
        </p:spPr>
        <p:txBody>
          <a:bodyPr anchor="ctr">
            <a:normAutofit/>
          </a:bodyPr>
          <a:lstStyle/>
          <a:p>
            <a:r>
              <a:rPr lang="en-US" sz="3700"/>
              <a:t>Some possible impact scenarios: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F559E5-8173-D45F-4349-BA02C43347B4}"/>
              </a:ext>
            </a:extLst>
          </p:cNvPr>
          <p:cNvSpPr>
            <a:spLocks noGrp="1"/>
          </p:cNvSpPr>
          <p:nvPr>
            <p:ph idx="1"/>
          </p:nvPr>
        </p:nvSpPr>
        <p:spPr>
          <a:xfrm>
            <a:off x="590719" y="2330505"/>
            <a:ext cx="4559425" cy="3979585"/>
          </a:xfrm>
        </p:spPr>
        <p:txBody>
          <a:bodyPr anchor="ctr">
            <a:normAutofit/>
          </a:bodyPr>
          <a:lstStyle/>
          <a:p>
            <a:r>
              <a:rPr lang="en-US" sz="2000"/>
              <a:t>Data Encrypted for Ransom.</a:t>
            </a:r>
          </a:p>
          <a:p>
            <a:r>
              <a:rPr lang="en-US" sz="2000"/>
              <a:t>Disk wipe, boot record destruction, and/or encrypted for destruction.</a:t>
            </a:r>
          </a:p>
          <a:p>
            <a:r>
              <a:rPr lang="en-US" sz="2000"/>
              <a:t>Deny use of important accounts or resources.</a:t>
            </a:r>
          </a:p>
          <a:p>
            <a:r>
              <a:rPr lang="en-US" sz="2000"/>
              <a:t>Data manipulation.    </a:t>
            </a:r>
          </a:p>
          <a:p>
            <a:r>
              <a:rPr lang="en-US" sz="2000"/>
              <a:t>Defacement.</a:t>
            </a:r>
          </a:p>
          <a:p>
            <a:r>
              <a:rPr lang="en-US" sz="2000"/>
              <a:t>DDoS.</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candle&#10;&#10;Description automatically generated">
            <a:extLst>
              <a:ext uri="{FF2B5EF4-FFF2-40B4-BE49-F238E27FC236}">
                <a16:creationId xmlns:a16="http://schemas.microsoft.com/office/drawing/2014/main" id="{3CF8DF87-CF4A-DEF3-2921-C19F98EA3CE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626" r="8969" b="1"/>
          <a:stretch/>
        </p:blipFill>
        <p:spPr>
          <a:xfrm>
            <a:off x="5977788" y="799352"/>
            <a:ext cx="5425410" cy="5259296"/>
          </a:xfrm>
          <a:prstGeom prst="rect">
            <a:avLst/>
          </a:prstGeom>
        </p:spPr>
      </p:pic>
      <p:sp>
        <p:nvSpPr>
          <p:cNvPr id="6" name="TextBox 5">
            <a:extLst>
              <a:ext uri="{FF2B5EF4-FFF2-40B4-BE49-F238E27FC236}">
                <a16:creationId xmlns:a16="http://schemas.microsoft.com/office/drawing/2014/main" id="{0691F79E-D7B3-D7F1-EAAE-E8BC9371BFF0}"/>
              </a:ext>
            </a:extLst>
          </p:cNvPr>
          <p:cNvSpPr txBox="1"/>
          <p:nvPr/>
        </p:nvSpPr>
        <p:spPr>
          <a:xfrm>
            <a:off x="9083332" y="5858593"/>
            <a:ext cx="2319866"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duperrin.com/2021/03/31/4e-barometre-de-lexperience-collaborateur-un-sujet-majeur-en-quete-dimpact/">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3.0/">
                  <a:extLst>
                    <a:ext uri="{A12FA001-AC4F-418D-AE19-62706E023703}">
                      <ahyp:hlinkClr xmlns:ahyp="http://schemas.microsoft.com/office/drawing/2018/hyperlinkcolor" val="tx"/>
                    </a:ext>
                  </a:extLst>
                </a:hlinkClick>
              </a:rPr>
              <a:t>CC BY-NC</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942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A2F8-FDE3-91A1-595A-4E2B7B007CC9}"/>
              </a:ext>
            </a:extLst>
          </p:cNvPr>
          <p:cNvSpPr>
            <a:spLocks noGrp="1"/>
          </p:cNvSpPr>
          <p:nvPr>
            <p:ph type="title"/>
          </p:nvPr>
        </p:nvSpPr>
        <p:spPr>
          <a:xfrm>
            <a:off x="5297762" y="329184"/>
            <a:ext cx="6251110" cy="1783080"/>
          </a:xfrm>
        </p:spPr>
        <p:txBody>
          <a:bodyPr anchor="b">
            <a:normAutofit/>
          </a:bodyPr>
          <a:lstStyle/>
          <a:p>
            <a:r>
              <a:rPr lang="en-US" sz="5400" dirty="0"/>
              <a:t>What Happens Post-Impact?</a:t>
            </a:r>
          </a:p>
        </p:txBody>
      </p:sp>
      <p:pic>
        <p:nvPicPr>
          <p:cNvPr id="5" name="Picture 4" descr="A picture containing outdoor, sky, fire, nature&#10;&#10;Description automatically generated">
            <a:extLst>
              <a:ext uri="{FF2B5EF4-FFF2-40B4-BE49-F238E27FC236}">
                <a16:creationId xmlns:a16="http://schemas.microsoft.com/office/drawing/2014/main" id="{2A7F20EA-27BA-C1AD-D85A-A2FF7B9C4B3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733" r="2650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8ED92F4D-1371-BDF7-C30A-D6A75F818702}"/>
              </a:ext>
            </a:extLst>
          </p:cNvPr>
          <p:cNvSpPr>
            <a:spLocks noGrp="1"/>
          </p:cNvSpPr>
          <p:nvPr>
            <p:ph idx="1"/>
          </p:nvPr>
        </p:nvSpPr>
        <p:spPr>
          <a:xfrm>
            <a:off x="5297762" y="2706624"/>
            <a:ext cx="6251110" cy="3483864"/>
          </a:xfrm>
        </p:spPr>
        <p:txBody>
          <a:bodyPr>
            <a:normAutofit/>
          </a:bodyPr>
          <a:lstStyle/>
          <a:p>
            <a:pPr marL="0" indent="0">
              <a:buNone/>
            </a:pPr>
            <a:r>
              <a:rPr lang="en-US" sz="2200" i="1" u="sng" spc="600" dirty="0"/>
              <a:t>Three key plans come together:</a:t>
            </a:r>
          </a:p>
          <a:p>
            <a:pPr>
              <a:lnSpc>
                <a:spcPct val="200000"/>
              </a:lnSpc>
            </a:pPr>
            <a:r>
              <a:rPr lang="en-US" dirty="0"/>
              <a:t>Incident Response Plan.</a:t>
            </a:r>
          </a:p>
          <a:p>
            <a:pPr>
              <a:lnSpc>
                <a:spcPct val="200000"/>
              </a:lnSpc>
            </a:pPr>
            <a:r>
              <a:rPr lang="en-US" dirty="0"/>
              <a:t>Disaster Recovery Plan.</a:t>
            </a:r>
          </a:p>
          <a:p>
            <a:pPr>
              <a:lnSpc>
                <a:spcPct val="200000"/>
              </a:lnSpc>
            </a:pPr>
            <a:r>
              <a:rPr lang="en-US" dirty="0"/>
              <a:t>Business Continuity Plan.</a:t>
            </a:r>
          </a:p>
        </p:txBody>
      </p:sp>
      <p:sp>
        <p:nvSpPr>
          <p:cNvPr id="6" name="TextBox 5">
            <a:extLst>
              <a:ext uri="{FF2B5EF4-FFF2-40B4-BE49-F238E27FC236}">
                <a16:creationId xmlns:a16="http://schemas.microsoft.com/office/drawing/2014/main" id="{EEBBBFC1-C915-6CBF-20EF-53A4C1A49765}"/>
              </a:ext>
            </a:extLst>
          </p:cNvPr>
          <p:cNvSpPr txBox="1"/>
          <p:nvPr/>
        </p:nvSpPr>
        <p:spPr>
          <a:xfrm>
            <a:off x="9872134" y="6657945"/>
            <a:ext cx="2319866"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neurodojo.blogspot.co.uk/2016_06_01_archive.html">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3.0/">
                  <a:extLst>
                    <a:ext uri="{A12FA001-AC4F-418D-AE19-62706E023703}">
                      <ahyp:hlinkClr xmlns:ahyp="http://schemas.microsoft.com/office/drawing/2018/hyperlinkcolor" val="tx"/>
                    </a:ext>
                  </a:extLst>
                </a:hlinkClick>
              </a:rPr>
              <a:t>CC BY-NC</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814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344387" y="2791425"/>
            <a:ext cx="9503226" cy="1275150"/>
          </a:xfrm>
        </p:spPr>
        <p:txBody>
          <a:bodyPr/>
          <a:lstStyle/>
          <a:p>
            <a:pPr algn="ctr">
              <a:lnSpc>
                <a:spcPct val="150000"/>
              </a:lnSpc>
            </a:pPr>
            <a:r>
              <a:rPr lang="en-US" sz="4800" dirty="0"/>
              <a:t>CIS 18</a:t>
            </a:r>
          </a:p>
        </p:txBody>
      </p:sp>
      <p:sp>
        <p:nvSpPr>
          <p:cNvPr id="4" name="Footer Placeholder 3"/>
          <p:cNvSpPr>
            <a:spLocks noGrp="1"/>
          </p:cNvSpPr>
          <p:nvPr>
            <p:ph type="ftr" sz="quarter" idx="4294967295"/>
          </p:nvPr>
        </p:nvSpPr>
        <p:spPr>
          <a:xfrm>
            <a:off x="4876800" y="6556248"/>
            <a:ext cx="3800390" cy="3017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473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497F4E-530B-27CE-EA3A-5B62CA6A5BDF}"/>
              </a:ext>
            </a:extLst>
          </p:cNvPr>
          <p:cNvSpPr>
            <a:spLocks noGrp="1"/>
          </p:cNvSpPr>
          <p:nvPr>
            <p:ph type="title"/>
          </p:nvPr>
        </p:nvSpPr>
        <p:spPr>
          <a:xfrm>
            <a:off x="6513788" y="365125"/>
            <a:ext cx="4840010" cy="1807305"/>
          </a:xfrm>
        </p:spPr>
        <p:txBody>
          <a:bodyPr>
            <a:normAutofit/>
          </a:bodyPr>
          <a:lstStyle/>
          <a:p>
            <a:r>
              <a:rPr lang="en-US" dirty="0"/>
              <a:t>What is the CIS 18?</a:t>
            </a:r>
          </a:p>
        </p:txBody>
      </p:sp>
      <p:pic>
        <p:nvPicPr>
          <p:cNvPr id="7" name="Picture 6" descr="A group of planes flying over a body of water&#10;&#10;Description automatically generated with low confidence">
            <a:extLst>
              <a:ext uri="{FF2B5EF4-FFF2-40B4-BE49-F238E27FC236}">
                <a16:creationId xmlns:a16="http://schemas.microsoft.com/office/drawing/2014/main" id="{79BE0BB1-E7F2-2238-134F-4FF978F99A3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7028" r="914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1469639-CC6A-1311-E389-F65E91969947}"/>
              </a:ext>
            </a:extLst>
          </p:cNvPr>
          <p:cNvSpPr>
            <a:spLocks noGrp="1"/>
          </p:cNvSpPr>
          <p:nvPr>
            <p:ph idx="1"/>
          </p:nvPr>
        </p:nvSpPr>
        <p:spPr>
          <a:xfrm>
            <a:off x="6513788" y="1715678"/>
            <a:ext cx="4840010" cy="4873658"/>
          </a:xfrm>
        </p:spPr>
        <p:txBody>
          <a:bodyPr>
            <a:normAutofit lnSpcReduction="10000"/>
          </a:bodyPr>
          <a:lstStyle/>
          <a:p>
            <a:r>
              <a:rPr lang="en-US" sz="1800" dirty="0"/>
              <a:t>What is it?</a:t>
            </a:r>
          </a:p>
          <a:p>
            <a:pPr lvl="1"/>
            <a:r>
              <a:rPr lang="en-US" sz="1800" dirty="0"/>
              <a:t>A list of critical controls that you can implement, as a roadmap to having a good security program.  </a:t>
            </a:r>
          </a:p>
          <a:p>
            <a:r>
              <a:rPr lang="en-US" sz="1800" dirty="0"/>
              <a:t>History</a:t>
            </a:r>
          </a:p>
          <a:p>
            <a:pPr lvl="1"/>
            <a:r>
              <a:rPr lang="en-US" sz="1800" dirty="0"/>
              <a:t>Formerly known as the SANS Top 20</a:t>
            </a:r>
          </a:p>
          <a:p>
            <a:pPr lvl="1"/>
            <a:r>
              <a:rPr lang="en-US" sz="1800" dirty="0"/>
              <a:t>This project took on a life of its own and evolved into CIS Critical Security Controls.</a:t>
            </a:r>
          </a:p>
          <a:p>
            <a:pPr lvl="1"/>
            <a:r>
              <a:rPr lang="en-US" sz="1800" dirty="0"/>
              <a:t>CIS / the Center of Internet Security is the nonprofit organization that maintains and evolves the CIS 18.</a:t>
            </a:r>
          </a:p>
          <a:p>
            <a:r>
              <a:rPr lang="en-US" sz="1800" dirty="0"/>
              <a:t>Why are there 18 now?  </a:t>
            </a:r>
          </a:p>
          <a:p>
            <a:pPr lvl="1"/>
            <a:r>
              <a:rPr lang="en-US" sz="1800" dirty="0"/>
              <a:t>CIS v8 reorganized them by the types of activities, as opposed to who does them.</a:t>
            </a:r>
          </a:p>
          <a:p>
            <a:pPr lvl="1"/>
            <a:r>
              <a:rPr lang="en-US" sz="1800" dirty="0"/>
              <a:t>This reorganization combined with a decreased emphasis/relative importance of physical controls, collapsed them down from 20 to 18 control categories.  </a:t>
            </a:r>
          </a:p>
        </p:txBody>
      </p:sp>
    </p:spTree>
    <p:extLst>
      <p:ext uri="{BB962C8B-B14F-4D97-AF65-F5344CB8AC3E}">
        <p14:creationId xmlns:p14="http://schemas.microsoft.com/office/powerpoint/2010/main" val="19849138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64AEBA-6AFB-AAB3-9D46-6D1C9C83A956}"/>
              </a:ext>
            </a:extLst>
          </p:cNvPr>
          <p:cNvSpPr>
            <a:spLocks noGrp="1"/>
          </p:cNvSpPr>
          <p:nvPr>
            <p:ph type="title"/>
          </p:nvPr>
        </p:nvSpPr>
        <p:spPr>
          <a:xfrm>
            <a:off x="838200" y="365125"/>
            <a:ext cx="5393361" cy="1325563"/>
          </a:xfrm>
        </p:spPr>
        <p:txBody>
          <a:bodyPr>
            <a:normAutofit/>
          </a:bodyPr>
          <a:lstStyle/>
          <a:p>
            <a:r>
              <a:rPr lang="en-US"/>
              <a:t>How to use the CIS 18</a:t>
            </a:r>
          </a:p>
        </p:txBody>
      </p:sp>
      <p:sp>
        <p:nvSpPr>
          <p:cNvPr id="3" name="Content Placeholder 2">
            <a:extLst>
              <a:ext uri="{FF2B5EF4-FFF2-40B4-BE49-F238E27FC236}">
                <a16:creationId xmlns:a16="http://schemas.microsoft.com/office/drawing/2014/main" id="{9EAC2AED-B124-23D0-ED4E-636CFFC4ACE2}"/>
              </a:ext>
            </a:extLst>
          </p:cNvPr>
          <p:cNvSpPr>
            <a:spLocks noGrp="1"/>
          </p:cNvSpPr>
          <p:nvPr>
            <p:ph idx="1"/>
          </p:nvPr>
        </p:nvSpPr>
        <p:spPr>
          <a:xfrm>
            <a:off x="838200" y="1825625"/>
            <a:ext cx="5393361" cy="4351338"/>
          </a:xfrm>
        </p:spPr>
        <p:txBody>
          <a:bodyPr>
            <a:normAutofit lnSpcReduction="10000"/>
          </a:bodyPr>
          <a:lstStyle/>
          <a:p>
            <a:r>
              <a:rPr lang="en-US" sz="2400" dirty="0"/>
              <a:t>Where it is useful:</a:t>
            </a:r>
          </a:p>
          <a:p>
            <a:pPr lvl="1"/>
            <a:r>
              <a:rPr lang="en-US" dirty="0"/>
              <a:t>It is a great high-level checklist, to understand the elements of an effective security program.</a:t>
            </a:r>
          </a:p>
          <a:p>
            <a:pPr lvl="1"/>
            <a:r>
              <a:rPr lang="en-US" dirty="0"/>
              <a:t>It includes some supporting detail and an assessment tool, but there are gaps IMHO, once you get down into the detail.</a:t>
            </a:r>
          </a:p>
          <a:p>
            <a:r>
              <a:rPr lang="en-US" sz="2400" dirty="0"/>
              <a:t>Limitations:</a:t>
            </a:r>
          </a:p>
          <a:p>
            <a:pPr lvl="1"/>
            <a:r>
              <a:rPr lang="en-US" dirty="0"/>
              <a:t>Frameworks like this evolve slowly and require lots of deliberation, so newer technologies may be pretty critical before they get rolled in.  </a:t>
            </a:r>
          </a:p>
        </p:txBody>
      </p:sp>
      <p:pic>
        <p:nvPicPr>
          <p:cNvPr id="7" name="Picture 6" descr="A pencil on a piece of paper&#10;&#10;Description automatically generated with medium confidence">
            <a:extLst>
              <a:ext uri="{FF2B5EF4-FFF2-40B4-BE49-F238E27FC236}">
                <a16:creationId xmlns:a16="http://schemas.microsoft.com/office/drawing/2014/main" id="{6177E4A9-325E-3D0A-81B9-9270387EC32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946" r="2230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57546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05E01D-A01F-F2F3-9294-5E1A3ECD3AF0}"/>
              </a:ext>
            </a:extLst>
          </p:cNvPr>
          <p:cNvSpPr>
            <a:spLocks noGrp="1"/>
          </p:cNvSpPr>
          <p:nvPr>
            <p:ph type="title"/>
          </p:nvPr>
        </p:nvSpPr>
        <p:spPr>
          <a:xfrm>
            <a:off x="442807" y="341935"/>
            <a:ext cx="10515600" cy="921808"/>
          </a:xfrm>
        </p:spPr>
        <p:txBody>
          <a:bodyPr anchor="t">
            <a:normAutofit/>
          </a:bodyPr>
          <a:lstStyle/>
          <a:p>
            <a:r>
              <a:rPr lang="en-US" sz="5200" dirty="0"/>
              <a:t>What are the 18 Controls </a:t>
            </a:r>
            <a:r>
              <a:rPr lang="en-US" sz="2400" dirty="0"/>
              <a:t>(at a glance)? </a:t>
            </a:r>
            <a:endParaRPr lang="en-US" sz="5200" dirty="0"/>
          </a:p>
        </p:txBody>
      </p:sp>
      <p:sp>
        <p:nvSpPr>
          <p:cNvPr id="3" name="Content Placeholder 2">
            <a:extLst>
              <a:ext uri="{FF2B5EF4-FFF2-40B4-BE49-F238E27FC236}">
                <a16:creationId xmlns:a16="http://schemas.microsoft.com/office/drawing/2014/main" id="{D4400B96-E451-00DF-410D-4ADE78206CA8}"/>
              </a:ext>
            </a:extLst>
          </p:cNvPr>
          <p:cNvSpPr>
            <a:spLocks noGrp="1"/>
          </p:cNvSpPr>
          <p:nvPr>
            <p:ph sz="half" idx="1"/>
          </p:nvPr>
        </p:nvSpPr>
        <p:spPr>
          <a:xfrm>
            <a:off x="444374" y="1565940"/>
            <a:ext cx="4114800" cy="5639193"/>
          </a:xfrm>
        </p:spPr>
        <p:txBody>
          <a:bodyPr>
            <a:normAutofit/>
          </a:bodyPr>
          <a:lstStyle/>
          <a:p>
            <a:r>
              <a:rPr lang="en-US" sz="1600" b="0" i="0" dirty="0">
                <a:effectLst/>
                <a:latin typeface="-apple-system"/>
              </a:rPr>
              <a:t>CIS Control 1: Inventory and Control of Enterprise Assets</a:t>
            </a:r>
          </a:p>
          <a:p>
            <a:r>
              <a:rPr lang="en-US" sz="1600" b="0" i="0" dirty="0">
                <a:effectLst/>
                <a:latin typeface="-apple-system"/>
              </a:rPr>
              <a:t>CIS Control 2: Inventory and Control of Software Assets</a:t>
            </a:r>
          </a:p>
          <a:p>
            <a:r>
              <a:rPr lang="en-US" sz="1600" b="0" i="0" dirty="0">
                <a:effectLst/>
                <a:latin typeface="-apple-system"/>
              </a:rPr>
              <a:t>CIS Control 3: Data Protection</a:t>
            </a:r>
          </a:p>
          <a:p>
            <a:r>
              <a:rPr lang="en-US" sz="1600" b="0" i="0" dirty="0">
                <a:effectLst/>
                <a:latin typeface="-apple-system"/>
              </a:rPr>
              <a:t>CIS Control 4: Secure Configuration of Enterprise Assets and Software</a:t>
            </a:r>
          </a:p>
          <a:p>
            <a:r>
              <a:rPr lang="en-US" sz="1600" b="0" i="0" dirty="0">
                <a:effectLst/>
                <a:latin typeface="-apple-system"/>
              </a:rPr>
              <a:t>CIS Control 5: Account Management</a:t>
            </a:r>
          </a:p>
          <a:p>
            <a:r>
              <a:rPr lang="en-US" sz="1600" b="0" i="0" dirty="0">
                <a:effectLst/>
                <a:latin typeface="-apple-system"/>
              </a:rPr>
              <a:t>CIS Control 6: Access Control Management</a:t>
            </a:r>
          </a:p>
          <a:p>
            <a:r>
              <a:rPr lang="en-US" sz="1600" b="0" i="0" dirty="0">
                <a:effectLst/>
                <a:latin typeface="-apple-system"/>
              </a:rPr>
              <a:t>CIS Control 7: Continuous Vulnerability Management</a:t>
            </a:r>
          </a:p>
          <a:p>
            <a:r>
              <a:rPr lang="en-US" sz="1600" b="0" i="0" dirty="0">
                <a:effectLst/>
                <a:latin typeface="-apple-system"/>
              </a:rPr>
              <a:t>CIS Control 8: Audit Log Management</a:t>
            </a:r>
          </a:p>
          <a:p>
            <a:r>
              <a:rPr lang="en-US" sz="1600" b="0" i="0" dirty="0">
                <a:effectLst/>
                <a:latin typeface="-apple-system"/>
              </a:rPr>
              <a:t>CIS Control 9: Email and Web Browser Protections</a:t>
            </a:r>
          </a:p>
        </p:txBody>
      </p:sp>
      <p:sp>
        <p:nvSpPr>
          <p:cNvPr id="4" name="Content Placeholder 3">
            <a:extLst>
              <a:ext uri="{FF2B5EF4-FFF2-40B4-BE49-F238E27FC236}">
                <a16:creationId xmlns:a16="http://schemas.microsoft.com/office/drawing/2014/main" id="{841B8924-329D-A41E-65B0-521684EA10F6}"/>
              </a:ext>
            </a:extLst>
          </p:cNvPr>
          <p:cNvSpPr>
            <a:spLocks noGrp="1"/>
          </p:cNvSpPr>
          <p:nvPr>
            <p:ph sz="half" idx="2"/>
          </p:nvPr>
        </p:nvSpPr>
        <p:spPr>
          <a:xfrm>
            <a:off x="4783414" y="1546447"/>
            <a:ext cx="4114800" cy="5639193"/>
          </a:xfrm>
        </p:spPr>
        <p:txBody>
          <a:bodyPr>
            <a:normAutofit/>
          </a:bodyPr>
          <a:lstStyle/>
          <a:p>
            <a:r>
              <a:rPr lang="en-US" sz="1700" b="0" i="0" dirty="0">
                <a:effectLst/>
                <a:latin typeface="-apple-system"/>
              </a:rPr>
              <a:t>CIS Control 10: Malware Defenses</a:t>
            </a:r>
          </a:p>
          <a:p>
            <a:r>
              <a:rPr lang="en-US" sz="1700" b="0" i="0" dirty="0">
                <a:effectLst/>
                <a:latin typeface="-apple-system"/>
              </a:rPr>
              <a:t>CIS Control 11: Data Recovery</a:t>
            </a:r>
          </a:p>
          <a:p>
            <a:r>
              <a:rPr lang="en-US" sz="1700" b="0" i="0" dirty="0">
                <a:effectLst/>
                <a:latin typeface="-apple-system"/>
              </a:rPr>
              <a:t>CIS Control 12: Network Infrastructure Management</a:t>
            </a:r>
          </a:p>
          <a:p>
            <a:r>
              <a:rPr lang="en-US" sz="1700" b="0" i="0" dirty="0">
                <a:effectLst/>
                <a:latin typeface="-apple-system"/>
              </a:rPr>
              <a:t>CIS Control 13: Network Monitoring and Defense</a:t>
            </a:r>
          </a:p>
          <a:p>
            <a:r>
              <a:rPr lang="en-US" sz="1700" b="0" i="0" dirty="0">
                <a:effectLst/>
                <a:latin typeface="-apple-system"/>
              </a:rPr>
              <a:t>CIS Control 14: Security Awareness and Skills Training</a:t>
            </a:r>
          </a:p>
          <a:p>
            <a:r>
              <a:rPr lang="en-US" sz="1700" b="0" i="0" dirty="0">
                <a:effectLst/>
                <a:latin typeface="-apple-system"/>
              </a:rPr>
              <a:t>CIS Control 15: Service Provider Management</a:t>
            </a:r>
          </a:p>
          <a:p>
            <a:r>
              <a:rPr lang="en-US" sz="1700" b="0" i="0" dirty="0">
                <a:effectLst/>
                <a:latin typeface="-apple-system"/>
              </a:rPr>
              <a:t>CIS Control 16: Application Software Security</a:t>
            </a:r>
          </a:p>
          <a:p>
            <a:r>
              <a:rPr lang="en-US" sz="1700" b="0" i="0" dirty="0">
                <a:effectLst/>
                <a:latin typeface="-apple-system"/>
              </a:rPr>
              <a:t>CIS Control 17: Incident Response Management</a:t>
            </a:r>
          </a:p>
          <a:p>
            <a:r>
              <a:rPr lang="en-US" sz="1700" b="0" i="0" dirty="0">
                <a:effectLst/>
                <a:latin typeface="-apple-system"/>
              </a:rPr>
              <a:t>CIS Control 18: Penetration Testing</a:t>
            </a:r>
          </a:p>
        </p:txBody>
      </p:sp>
      <p:pic>
        <p:nvPicPr>
          <p:cNvPr id="7" name="Picture 6" descr="A picture containing shape&#10;&#10;Description automatically generated">
            <a:extLst>
              <a:ext uri="{FF2B5EF4-FFF2-40B4-BE49-F238E27FC236}">
                <a16:creationId xmlns:a16="http://schemas.microsoft.com/office/drawing/2014/main" id="{C46AE9C6-0448-F4A4-984A-EDD61B75262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80440" y="3831618"/>
            <a:ext cx="2330184" cy="2330184"/>
          </a:xfrm>
          <a:prstGeom prst="rect">
            <a:avLst/>
          </a:prstGeom>
        </p:spPr>
      </p:pic>
      <p:pic>
        <p:nvPicPr>
          <p:cNvPr id="8" name="Picture 7">
            <a:extLst>
              <a:ext uri="{FF2B5EF4-FFF2-40B4-BE49-F238E27FC236}">
                <a16:creationId xmlns:a16="http://schemas.microsoft.com/office/drawing/2014/main" id="{2D5BE322-C66E-47F1-A52C-9517BE190645}"/>
              </a:ext>
            </a:extLst>
          </p:cNvPr>
          <p:cNvPicPr>
            <a:picLocks noChangeAspect="1"/>
          </p:cNvPicPr>
          <p:nvPr/>
        </p:nvPicPr>
        <p:blipFill>
          <a:blip r:embed="rId4"/>
          <a:stretch>
            <a:fillRect/>
          </a:stretch>
        </p:blipFill>
        <p:spPr>
          <a:xfrm>
            <a:off x="9280440" y="1917818"/>
            <a:ext cx="2467186" cy="142870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536206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dog on a leash in a grassy area&#10;&#10;Description automatically generated with low confidence">
            <a:extLst>
              <a:ext uri="{FF2B5EF4-FFF2-40B4-BE49-F238E27FC236}">
                <a16:creationId xmlns:a16="http://schemas.microsoft.com/office/drawing/2014/main" id="{A4DB2288-CC8A-0530-12FD-1CB65226A683}"/>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241" b="11172"/>
          <a:stretch/>
        </p:blipFill>
        <p:spPr>
          <a:xfrm>
            <a:off x="20" y="10"/>
            <a:ext cx="12191979" cy="6857990"/>
          </a:xfrm>
          <a:prstGeom prst="rect">
            <a:avLst/>
          </a:prstGeom>
        </p:spPr>
      </p:pic>
      <p:sp>
        <p:nvSpPr>
          <p:cNvPr id="2" name="Title 1">
            <a:extLst>
              <a:ext uri="{FF2B5EF4-FFF2-40B4-BE49-F238E27FC236}">
                <a16:creationId xmlns:a16="http://schemas.microsoft.com/office/drawing/2014/main" id="{A680C10F-8AB7-980F-4ED1-A756BDD8D3CD}"/>
              </a:ext>
            </a:extLst>
          </p:cNvPr>
          <p:cNvSpPr>
            <a:spLocks noGrp="1"/>
          </p:cNvSpPr>
          <p:nvPr>
            <p:ph type="title"/>
          </p:nvPr>
        </p:nvSpPr>
        <p:spPr>
          <a:xfrm>
            <a:off x="838200" y="365125"/>
            <a:ext cx="10515600" cy="1325563"/>
          </a:xfrm>
        </p:spPr>
        <p:txBody>
          <a:bodyPr>
            <a:normAutofit/>
          </a:bodyPr>
          <a:lstStyle/>
          <a:p>
            <a:r>
              <a:rPr lang="en-US" sz="5400">
                <a:solidFill>
                  <a:srgbClr val="FFFFFF"/>
                </a:solidFill>
              </a:rPr>
              <a:t>Finding and Protecting Assets </a:t>
            </a:r>
          </a:p>
        </p:txBody>
      </p:sp>
      <p:sp>
        <p:nvSpPr>
          <p:cNvPr id="18"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0FAD0E3-6F4D-B047-3648-EA9FBA1CE4B2}"/>
              </a:ext>
            </a:extLst>
          </p:cNvPr>
          <p:cNvSpPr>
            <a:spLocks noGrp="1"/>
          </p:cNvSpPr>
          <p:nvPr>
            <p:ph idx="1"/>
          </p:nvPr>
        </p:nvSpPr>
        <p:spPr>
          <a:xfrm>
            <a:off x="838200" y="2004446"/>
            <a:ext cx="10515600" cy="4176897"/>
          </a:xfrm>
        </p:spPr>
        <p:txBody>
          <a:bodyPr>
            <a:normAutofit/>
          </a:bodyPr>
          <a:lstStyle/>
          <a:p>
            <a:r>
              <a:rPr lang="en-US" sz="1900" b="0" i="0">
                <a:solidFill>
                  <a:srgbClr val="FFFFFF"/>
                </a:solidFill>
                <a:effectLst/>
                <a:latin typeface="-apple-system"/>
              </a:rPr>
              <a:t>CIS Control 1: Inventory and Control of Enterprise Assets</a:t>
            </a:r>
          </a:p>
          <a:p>
            <a:pPr lvl="1"/>
            <a:r>
              <a:rPr lang="en-US" sz="1900">
                <a:solidFill>
                  <a:srgbClr val="FFFFFF"/>
                </a:solidFill>
                <a:latin typeface="-apple-system"/>
              </a:rPr>
              <a:t>Tracking and managing your workstations, servers, mobile devices, and all other connected devices (can also include cloud, IOT, SCADA, etc.)</a:t>
            </a:r>
            <a:endParaRPr lang="en-US" sz="1900" b="0" i="0">
              <a:solidFill>
                <a:srgbClr val="FFFFFF"/>
              </a:solidFill>
              <a:effectLst/>
              <a:latin typeface="-apple-system"/>
            </a:endParaRPr>
          </a:p>
          <a:p>
            <a:r>
              <a:rPr lang="en-US" sz="1900" b="0" i="0">
                <a:solidFill>
                  <a:srgbClr val="FFFFFF"/>
                </a:solidFill>
                <a:effectLst/>
                <a:latin typeface="-apple-system"/>
              </a:rPr>
              <a:t>CIS Control 2: Inventory and Control of Software Assets</a:t>
            </a:r>
          </a:p>
          <a:p>
            <a:pPr lvl="1"/>
            <a:r>
              <a:rPr lang="en-US" sz="1900" b="0" i="0">
                <a:solidFill>
                  <a:srgbClr val="FFFFFF"/>
                </a:solidFill>
                <a:effectLst/>
                <a:latin typeface="-apple-system"/>
              </a:rPr>
              <a:t>Finding and managing the lifecycle of software products.</a:t>
            </a:r>
          </a:p>
          <a:p>
            <a:pPr lvl="1"/>
            <a:r>
              <a:rPr lang="en-US" sz="1900">
                <a:solidFill>
                  <a:srgbClr val="FFFFFF"/>
                </a:solidFill>
                <a:latin typeface="-apple-system"/>
              </a:rPr>
              <a:t>These can range from desktop software running on user workstations to large enterprise solutions that are critical to service delivery.  </a:t>
            </a:r>
            <a:endParaRPr lang="en-US" sz="1900" b="0" i="0">
              <a:solidFill>
                <a:srgbClr val="FFFFFF"/>
              </a:solidFill>
              <a:effectLst/>
              <a:latin typeface="-apple-system"/>
            </a:endParaRPr>
          </a:p>
          <a:p>
            <a:pPr lvl="1"/>
            <a:r>
              <a:rPr lang="en-US" sz="1900" b="0" i="0">
                <a:solidFill>
                  <a:srgbClr val="FFFFFF"/>
                </a:solidFill>
                <a:effectLst/>
                <a:latin typeface="-apple-system"/>
              </a:rPr>
              <a:t>Also very intertwin</a:t>
            </a:r>
            <a:r>
              <a:rPr lang="en-US" sz="1900">
                <a:solidFill>
                  <a:srgbClr val="FFFFFF"/>
                </a:solidFill>
                <a:latin typeface="-apple-system"/>
              </a:rPr>
              <a:t>ed with Application Software Security (16).</a:t>
            </a:r>
            <a:endParaRPr lang="en-US" sz="1900" b="0" i="0">
              <a:solidFill>
                <a:srgbClr val="FFFFFF"/>
              </a:solidFill>
              <a:effectLst/>
              <a:latin typeface="-apple-system"/>
            </a:endParaRPr>
          </a:p>
          <a:p>
            <a:r>
              <a:rPr lang="en-US" sz="1900" b="0" i="0">
                <a:solidFill>
                  <a:srgbClr val="FFFFFF"/>
                </a:solidFill>
                <a:effectLst/>
                <a:latin typeface="-apple-system"/>
              </a:rPr>
              <a:t>CIS Control 4: Secure Configuration of Enterprise Assets and Software</a:t>
            </a:r>
          </a:p>
          <a:p>
            <a:pPr lvl="1"/>
            <a:r>
              <a:rPr lang="en-US" sz="1900">
                <a:solidFill>
                  <a:srgbClr val="FFFFFF"/>
                </a:solidFill>
                <a:latin typeface="-apple-system"/>
              </a:rPr>
              <a:t>Once you know where systems and enterprise software are all located, it is time to lock it down and protect it.  </a:t>
            </a:r>
          </a:p>
          <a:p>
            <a:pPr lvl="1"/>
            <a:r>
              <a:rPr lang="en-US" sz="1900" b="0" i="0">
                <a:solidFill>
                  <a:srgbClr val="FFFFFF"/>
                </a:solidFill>
                <a:effectLst/>
                <a:latin typeface="-apple-system"/>
              </a:rPr>
              <a:t>Very closely related Application Software Security (16) and Continuous Vulnerability Management (7).</a:t>
            </a:r>
          </a:p>
          <a:p>
            <a:pPr lvl="1"/>
            <a:endParaRPr lang="en-US" sz="1900" b="0" i="0">
              <a:solidFill>
                <a:srgbClr val="FFFFFF"/>
              </a:solidFill>
              <a:effectLst/>
              <a:latin typeface="-apple-system"/>
            </a:endParaRPr>
          </a:p>
          <a:p>
            <a:pPr lvl="1"/>
            <a:endParaRPr lang="en-US" sz="1900" b="0" i="0">
              <a:solidFill>
                <a:srgbClr val="FFFFFF"/>
              </a:solidFill>
              <a:effectLst/>
              <a:latin typeface="-apple-system"/>
            </a:endParaRPr>
          </a:p>
          <a:p>
            <a:endParaRPr lang="en-US" sz="1900">
              <a:solidFill>
                <a:srgbClr val="FFFFFF"/>
              </a:solidFill>
            </a:endParaRPr>
          </a:p>
        </p:txBody>
      </p:sp>
    </p:spTree>
    <p:extLst>
      <p:ext uri="{BB962C8B-B14F-4D97-AF65-F5344CB8AC3E}">
        <p14:creationId xmlns:p14="http://schemas.microsoft.com/office/powerpoint/2010/main" val="3913309764"/>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60180-8EC5-8458-E589-5617309E266A}"/>
              </a:ext>
            </a:extLst>
          </p:cNvPr>
          <p:cNvSpPr>
            <a:spLocks noGrp="1"/>
          </p:cNvSpPr>
          <p:nvPr>
            <p:ph type="title"/>
          </p:nvPr>
        </p:nvSpPr>
        <p:spPr>
          <a:xfrm>
            <a:off x="6739128" y="638089"/>
            <a:ext cx="4818888" cy="1476801"/>
          </a:xfrm>
        </p:spPr>
        <p:txBody>
          <a:bodyPr anchor="b">
            <a:normAutofit/>
          </a:bodyPr>
          <a:lstStyle/>
          <a:p>
            <a:r>
              <a:rPr lang="en-US" sz="5400"/>
              <a:t>Protecting Data</a:t>
            </a:r>
          </a:p>
        </p:txBody>
      </p:sp>
      <p:pic>
        <p:nvPicPr>
          <p:cNvPr id="5" name="Picture 4" descr="A picture containing dog, outdoor, ground, mouth&#10;&#10;Description automatically generated">
            <a:extLst>
              <a:ext uri="{FF2B5EF4-FFF2-40B4-BE49-F238E27FC236}">
                <a16:creationId xmlns:a16="http://schemas.microsoft.com/office/drawing/2014/main" id="{F15F8FC7-9EF0-F16B-4714-1111276062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0936" y="1818604"/>
            <a:ext cx="5458968" cy="3220791"/>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4541CB1-4557-7DC2-983A-A7116A5C972B}"/>
              </a:ext>
            </a:extLst>
          </p:cNvPr>
          <p:cNvSpPr>
            <a:spLocks noGrp="1"/>
          </p:cNvSpPr>
          <p:nvPr>
            <p:ph idx="1"/>
          </p:nvPr>
        </p:nvSpPr>
        <p:spPr>
          <a:xfrm>
            <a:off x="6739128" y="2664886"/>
            <a:ext cx="4818888" cy="3550789"/>
          </a:xfrm>
        </p:spPr>
        <p:txBody>
          <a:bodyPr anchor="t">
            <a:normAutofit/>
          </a:bodyPr>
          <a:lstStyle/>
          <a:p>
            <a:r>
              <a:rPr lang="en-US" sz="2000" b="0" i="0">
                <a:effectLst/>
                <a:latin typeface="-apple-system"/>
              </a:rPr>
              <a:t>CIS Control 3: Data Protection	</a:t>
            </a:r>
          </a:p>
          <a:p>
            <a:pPr lvl="1"/>
            <a:r>
              <a:rPr lang="en-US" sz="2000" b="0" i="0">
                <a:effectLst/>
                <a:latin typeface="-apple-system"/>
              </a:rPr>
              <a:t>Data discovery</a:t>
            </a:r>
          </a:p>
          <a:p>
            <a:pPr lvl="1"/>
            <a:r>
              <a:rPr lang="en-US" sz="2000" b="0" i="0">
                <a:effectLst/>
                <a:latin typeface="-apple-system"/>
              </a:rPr>
              <a:t>DLP: Data Loss Prevention</a:t>
            </a:r>
          </a:p>
          <a:p>
            <a:pPr lvl="1"/>
            <a:r>
              <a:rPr lang="en-US" sz="2000" b="0" i="0">
                <a:effectLst/>
                <a:latin typeface="-apple-system"/>
              </a:rPr>
              <a:t>UEBA: User Entity Behavior Analytics</a:t>
            </a:r>
          </a:p>
          <a:p>
            <a:pPr lvl="1"/>
            <a:r>
              <a:rPr lang="en-US" sz="2000">
                <a:latin typeface="-apple-system"/>
              </a:rPr>
              <a:t>Also closely connected with IAM aspects (especially UEBA).</a:t>
            </a:r>
            <a:endParaRPr lang="en-US" sz="2000" b="0" i="0">
              <a:effectLst/>
              <a:latin typeface="-apple-system"/>
            </a:endParaRPr>
          </a:p>
          <a:p>
            <a:r>
              <a:rPr lang="en-US" sz="2000" b="0" i="0">
                <a:effectLst/>
                <a:latin typeface="-apple-system"/>
              </a:rPr>
              <a:t>CIS Control 11: Data Recovery</a:t>
            </a:r>
          </a:p>
          <a:p>
            <a:pPr lvl="1"/>
            <a:r>
              <a:rPr lang="en-US" sz="2000">
                <a:latin typeface="-apple-system"/>
              </a:rPr>
              <a:t>Backup and recovery strategies. </a:t>
            </a:r>
          </a:p>
          <a:p>
            <a:pPr lvl="1"/>
            <a:r>
              <a:rPr lang="en-US" sz="2000" b="0" i="0">
                <a:effectLst/>
                <a:latin typeface="-apple-system"/>
              </a:rPr>
              <a:t>Immutable cloud storage, tape backup, and vaulting.</a:t>
            </a:r>
          </a:p>
          <a:p>
            <a:pPr lvl="1"/>
            <a:endParaRPr lang="en-US" sz="2000"/>
          </a:p>
        </p:txBody>
      </p:sp>
    </p:spTree>
    <p:extLst>
      <p:ext uri="{BB962C8B-B14F-4D97-AF65-F5344CB8AC3E}">
        <p14:creationId xmlns:p14="http://schemas.microsoft.com/office/powerpoint/2010/main" val="3044374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CF3551-0BC0-493D-0022-BA26C2BDA9C6}"/>
              </a:ext>
            </a:extLst>
          </p:cNvPr>
          <p:cNvSpPr>
            <a:spLocks noGrp="1"/>
          </p:cNvSpPr>
          <p:nvPr>
            <p:ph type="title"/>
          </p:nvPr>
        </p:nvSpPr>
        <p:spPr>
          <a:xfrm>
            <a:off x="5297762" y="329184"/>
            <a:ext cx="6251110" cy="1783080"/>
          </a:xfrm>
        </p:spPr>
        <p:txBody>
          <a:bodyPr anchor="b">
            <a:normAutofit/>
          </a:bodyPr>
          <a:lstStyle/>
          <a:p>
            <a:r>
              <a:rPr lang="en-US" sz="5400"/>
              <a:t>Identity and Access Management (IAM)</a:t>
            </a:r>
          </a:p>
        </p:txBody>
      </p:sp>
      <p:pic>
        <p:nvPicPr>
          <p:cNvPr id="5" name="Picture 4" descr="A close up of a game board&#10;&#10;Description automatically generated with low confidence">
            <a:extLst>
              <a:ext uri="{FF2B5EF4-FFF2-40B4-BE49-F238E27FC236}">
                <a16:creationId xmlns:a16="http://schemas.microsoft.com/office/drawing/2014/main" id="{A8F8283A-86E9-6868-C207-5FD8494F120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292" r="3437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BE30991-850D-0780-CE7E-E0E14018530F}"/>
              </a:ext>
            </a:extLst>
          </p:cNvPr>
          <p:cNvSpPr>
            <a:spLocks noGrp="1"/>
          </p:cNvSpPr>
          <p:nvPr>
            <p:ph idx="1"/>
          </p:nvPr>
        </p:nvSpPr>
        <p:spPr>
          <a:xfrm>
            <a:off x="5297762" y="2706624"/>
            <a:ext cx="6251110" cy="3985590"/>
          </a:xfrm>
        </p:spPr>
        <p:txBody>
          <a:bodyPr>
            <a:normAutofit/>
          </a:bodyPr>
          <a:lstStyle/>
          <a:p>
            <a:r>
              <a:rPr lang="en-US" sz="2000" b="0" i="0" dirty="0">
                <a:effectLst/>
                <a:latin typeface="-apple-system"/>
              </a:rPr>
              <a:t>IAM Controls</a:t>
            </a:r>
          </a:p>
          <a:p>
            <a:pPr lvl="1"/>
            <a:r>
              <a:rPr lang="en-US" sz="2000" b="0" i="0" dirty="0">
                <a:effectLst/>
                <a:latin typeface="-apple-system"/>
              </a:rPr>
              <a:t>CIS Control 5: Account Management</a:t>
            </a:r>
          </a:p>
          <a:p>
            <a:pPr lvl="1"/>
            <a:r>
              <a:rPr lang="en-US" sz="2000" b="0" i="0" dirty="0">
                <a:effectLst/>
                <a:latin typeface="-apple-system"/>
              </a:rPr>
              <a:t>CIS Control 6: Access Control Management</a:t>
            </a:r>
          </a:p>
          <a:p>
            <a:r>
              <a:rPr lang="en-US" sz="2000" dirty="0">
                <a:latin typeface="-apple-system"/>
              </a:rPr>
              <a:t>Elements of IAM:</a:t>
            </a:r>
          </a:p>
          <a:p>
            <a:pPr lvl="1"/>
            <a:r>
              <a:rPr lang="en-US" sz="2000" b="0" i="0" dirty="0">
                <a:effectLst/>
                <a:latin typeface="-apple-system"/>
              </a:rPr>
              <a:t>Provisioning of Accounts (and deprovisioning) </a:t>
            </a:r>
          </a:p>
          <a:p>
            <a:pPr lvl="1"/>
            <a:r>
              <a:rPr lang="en-US" sz="2000" dirty="0">
                <a:latin typeface="-apple-system"/>
              </a:rPr>
              <a:t>Authentication.</a:t>
            </a:r>
          </a:p>
          <a:p>
            <a:pPr lvl="1"/>
            <a:r>
              <a:rPr lang="en-US" sz="2000" b="0" i="0" dirty="0">
                <a:effectLst/>
                <a:latin typeface="-apple-system"/>
              </a:rPr>
              <a:t>Authorization.</a:t>
            </a:r>
          </a:p>
          <a:p>
            <a:pPr lvl="1"/>
            <a:r>
              <a:rPr lang="en-US" sz="2000" dirty="0">
                <a:latin typeface="-apple-system"/>
              </a:rPr>
              <a:t>Involves Directory Services (AD/AAD), federation, MFA, etc.  </a:t>
            </a:r>
            <a:endParaRPr lang="en-US" sz="2000" b="0" i="0" dirty="0">
              <a:effectLst/>
              <a:latin typeface="-apple-system"/>
            </a:endParaRPr>
          </a:p>
          <a:p>
            <a:pPr lvl="1"/>
            <a:r>
              <a:rPr lang="en-US" sz="2000" dirty="0">
                <a:latin typeface="-apple-system"/>
              </a:rPr>
              <a:t>Also, includes elements such as Conditional Access, Zero Trust, UEBA, PAM, etc. </a:t>
            </a:r>
            <a:endParaRPr lang="en-US" sz="2000" b="0" i="0" dirty="0">
              <a:effectLst/>
              <a:latin typeface="-apple-system"/>
            </a:endParaRPr>
          </a:p>
          <a:p>
            <a:pPr lvl="1"/>
            <a:endParaRPr lang="en-US" sz="2000" b="0" i="0" dirty="0">
              <a:effectLst/>
              <a:latin typeface="-apple-system"/>
            </a:endParaRPr>
          </a:p>
        </p:txBody>
      </p:sp>
      <p:sp>
        <p:nvSpPr>
          <p:cNvPr id="6" name="TextBox 5">
            <a:extLst>
              <a:ext uri="{FF2B5EF4-FFF2-40B4-BE49-F238E27FC236}">
                <a16:creationId xmlns:a16="http://schemas.microsoft.com/office/drawing/2014/main" id="{A0C91ADC-3633-C185-8FA7-7E0D6138CACF}"/>
              </a:ext>
            </a:extLst>
          </p:cNvPr>
          <p:cNvSpPr txBox="1"/>
          <p:nvPr/>
        </p:nvSpPr>
        <p:spPr>
          <a:xfrm>
            <a:off x="9884958" y="6657945"/>
            <a:ext cx="2307042"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thebluediamondgallery.com/wooden-tile/i/identity.html">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sa/3.0/">
                  <a:extLst>
                    <a:ext uri="{A12FA001-AC4F-418D-AE19-62706E023703}">
                      <ahyp:hlinkClr xmlns:ahyp="http://schemas.microsoft.com/office/drawing/2018/hyperlinkcolor" val="tx"/>
                    </a:ext>
                  </a:extLst>
                </a:hlinkClick>
              </a:rPr>
              <a:t>CC BY-SA</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599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45D5471-4003-4E96-AFEE-92669DAE74AA}"/>
              </a:ext>
            </a:extLst>
          </p:cNvPr>
          <p:cNvSpPr/>
          <p:nvPr/>
        </p:nvSpPr>
        <p:spPr>
          <a:xfrm>
            <a:off x="2908478" y="3060576"/>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Something Happens</a:t>
            </a:r>
          </a:p>
        </p:txBody>
      </p:sp>
      <p:sp>
        <p:nvSpPr>
          <p:cNvPr id="5" name="Rectangle: Rounded Corners 4">
            <a:extLst>
              <a:ext uri="{FF2B5EF4-FFF2-40B4-BE49-F238E27FC236}">
                <a16:creationId xmlns:a16="http://schemas.microsoft.com/office/drawing/2014/main" id="{7BC36416-25D6-4096-B758-26270ACB22FD}"/>
              </a:ext>
            </a:extLst>
          </p:cNvPr>
          <p:cNvSpPr/>
          <p:nvPr/>
        </p:nvSpPr>
        <p:spPr>
          <a:xfrm>
            <a:off x="5494051" y="1412392"/>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User Interaction </a:t>
            </a:r>
          </a:p>
        </p:txBody>
      </p:sp>
      <p:cxnSp>
        <p:nvCxnSpPr>
          <p:cNvPr id="17" name="Connector: Curved 16">
            <a:extLst>
              <a:ext uri="{FF2B5EF4-FFF2-40B4-BE49-F238E27FC236}">
                <a16:creationId xmlns:a16="http://schemas.microsoft.com/office/drawing/2014/main" id="{26DAFA2E-61F0-4D94-B7AC-1284C122A247}"/>
              </a:ext>
            </a:extLst>
          </p:cNvPr>
          <p:cNvCxnSpPr>
            <a:cxnSpLocks/>
            <a:stCxn id="3" idx="3"/>
            <a:endCxn id="69" idx="1"/>
          </p:cNvCxnSpPr>
          <p:nvPr/>
        </p:nvCxnSpPr>
        <p:spPr>
          <a:xfrm>
            <a:off x="4284517" y="3429000"/>
            <a:ext cx="1209533" cy="16343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749AD913-720D-47A1-8031-752D4621C76F}"/>
              </a:ext>
            </a:extLst>
          </p:cNvPr>
          <p:cNvCxnSpPr>
            <a:stCxn id="3" idx="3"/>
            <a:endCxn id="5" idx="1"/>
          </p:cNvCxnSpPr>
          <p:nvPr/>
        </p:nvCxnSpPr>
        <p:spPr>
          <a:xfrm flipV="1">
            <a:off x="4284517" y="1780816"/>
            <a:ext cx="1209534" cy="16481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tle 13">
            <a:extLst>
              <a:ext uri="{FF2B5EF4-FFF2-40B4-BE49-F238E27FC236}">
                <a16:creationId xmlns:a16="http://schemas.microsoft.com/office/drawing/2014/main" id="{50AD5B8F-DBB7-4CF8-B68A-7F0E0DA60D08}"/>
              </a:ext>
            </a:extLst>
          </p:cNvPr>
          <p:cNvSpPr>
            <a:spLocks noGrp="1"/>
          </p:cNvSpPr>
          <p:nvPr>
            <p:ph type="title"/>
          </p:nvPr>
        </p:nvSpPr>
        <p:spPr/>
        <p:txBody>
          <a:bodyPr/>
          <a:lstStyle/>
          <a:p>
            <a:r>
              <a:rPr lang="en-US" dirty="0"/>
              <a:t>It All Starts w/ OSINT / RECON</a:t>
            </a:r>
          </a:p>
        </p:txBody>
      </p:sp>
      <p:sp>
        <p:nvSpPr>
          <p:cNvPr id="44" name="Rectangle: Rounded Corners 43">
            <a:extLst>
              <a:ext uri="{FF2B5EF4-FFF2-40B4-BE49-F238E27FC236}">
                <a16:creationId xmlns:a16="http://schemas.microsoft.com/office/drawing/2014/main" id="{B2C5157F-7501-4FF4-8CBA-009931C14456}"/>
              </a:ext>
            </a:extLst>
          </p:cNvPr>
          <p:cNvSpPr/>
          <p:nvPr/>
        </p:nvSpPr>
        <p:spPr>
          <a:xfrm>
            <a:off x="7907483" y="329342"/>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Email</a:t>
            </a:r>
          </a:p>
        </p:txBody>
      </p:sp>
      <p:sp>
        <p:nvSpPr>
          <p:cNvPr id="46" name="Rectangle: Rounded Corners 45">
            <a:extLst>
              <a:ext uri="{FF2B5EF4-FFF2-40B4-BE49-F238E27FC236}">
                <a16:creationId xmlns:a16="http://schemas.microsoft.com/office/drawing/2014/main" id="{F9549119-CD56-419C-A957-1FB06AE16CA5}"/>
              </a:ext>
            </a:extLst>
          </p:cNvPr>
          <p:cNvSpPr/>
          <p:nvPr/>
        </p:nvSpPr>
        <p:spPr>
          <a:xfrm>
            <a:off x="7907482" y="1420738"/>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Web</a:t>
            </a:r>
          </a:p>
        </p:txBody>
      </p:sp>
      <p:cxnSp>
        <p:nvCxnSpPr>
          <p:cNvPr id="52" name="Connector: Curved 51">
            <a:extLst>
              <a:ext uri="{FF2B5EF4-FFF2-40B4-BE49-F238E27FC236}">
                <a16:creationId xmlns:a16="http://schemas.microsoft.com/office/drawing/2014/main" id="{D1D2DC2F-9B18-499D-AF8F-C56F2070B8ED}"/>
              </a:ext>
            </a:extLst>
          </p:cNvPr>
          <p:cNvCxnSpPr>
            <a:cxnSpLocks/>
            <a:stCxn id="5" idx="3"/>
            <a:endCxn id="44" idx="1"/>
          </p:cNvCxnSpPr>
          <p:nvPr/>
        </p:nvCxnSpPr>
        <p:spPr>
          <a:xfrm flipV="1">
            <a:off x="6870090" y="697766"/>
            <a:ext cx="1037393" cy="10830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D0963CFF-75E0-4D71-9DEF-3BA82246CE63}"/>
              </a:ext>
            </a:extLst>
          </p:cNvPr>
          <p:cNvCxnSpPr>
            <a:cxnSpLocks/>
            <a:stCxn id="5" idx="3"/>
            <a:endCxn id="46" idx="1"/>
          </p:cNvCxnSpPr>
          <p:nvPr/>
        </p:nvCxnSpPr>
        <p:spPr>
          <a:xfrm>
            <a:off x="6870090" y="1780816"/>
            <a:ext cx="1037392" cy="83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A55475A-AA4B-4213-B4F3-AAF2FA909F0C}"/>
              </a:ext>
            </a:extLst>
          </p:cNvPr>
          <p:cNvSpPr/>
          <p:nvPr/>
        </p:nvSpPr>
        <p:spPr>
          <a:xfrm>
            <a:off x="7907483" y="2512134"/>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Social Engineering </a:t>
            </a:r>
          </a:p>
        </p:txBody>
      </p:sp>
      <p:cxnSp>
        <p:nvCxnSpPr>
          <p:cNvPr id="65" name="Connector: Curved 64">
            <a:extLst>
              <a:ext uri="{FF2B5EF4-FFF2-40B4-BE49-F238E27FC236}">
                <a16:creationId xmlns:a16="http://schemas.microsoft.com/office/drawing/2014/main" id="{AF7156D2-EC77-48BA-8737-6063CAAA794A}"/>
              </a:ext>
            </a:extLst>
          </p:cNvPr>
          <p:cNvCxnSpPr>
            <a:cxnSpLocks/>
            <a:stCxn id="5" idx="3"/>
            <a:endCxn id="59" idx="1"/>
          </p:cNvCxnSpPr>
          <p:nvPr/>
        </p:nvCxnSpPr>
        <p:spPr>
          <a:xfrm>
            <a:off x="6870090" y="1780816"/>
            <a:ext cx="1037393" cy="109974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ABA2698E-B091-4EEE-BBD0-E6CA2B5ACCC8}"/>
              </a:ext>
            </a:extLst>
          </p:cNvPr>
          <p:cNvSpPr/>
          <p:nvPr/>
        </p:nvSpPr>
        <p:spPr>
          <a:xfrm>
            <a:off x="5494050" y="4694926"/>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 User Interaction </a:t>
            </a:r>
          </a:p>
        </p:txBody>
      </p:sp>
      <p:sp>
        <p:nvSpPr>
          <p:cNvPr id="70" name="Rectangle: Rounded Corners 69">
            <a:extLst>
              <a:ext uri="{FF2B5EF4-FFF2-40B4-BE49-F238E27FC236}">
                <a16:creationId xmlns:a16="http://schemas.microsoft.com/office/drawing/2014/main" id="{853D1A1D-F8B0-4963-86F3-4F4B135E859D}"/>
              </a:ext>
            </a:extLst>
          </p:cNvPr>
          <p:cNvSpPr/>
          <p:nvPr/>
        </p:nvSpPr>
        <p:spPr>
          <a:xfrm>
            <a:off x="7907482" y="3611876"/>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Application</a:t>
            </a:r>
          </a:p>
        </p:txBody>
      </p:sp>
      <p:sp>
        <p:nvSpPr>
          <p:cNvPr id="71" name="Rectangle: Rounded Corners 70">
            <a:extLst>
              <a:ext uri="{FF2B5EF4-FFF2-40B4-BE49-F238E27FC236}">
                <a16:creationId xmlns:a16="http://schemas.microsoft.com/office/drawing/2014/main" id="{414517F7-5B3E-4D22-8877-D8BA378339D2}"/>
              </a:ext>
            </a:extLst>
          </p:cNvPr>
          <p:cNvSpPr/>
          <p:nvPr/>
        </p:nvSpPr>
        <p:spPr>
          <a:xfrm>
            <a:off x="7907481" y="4703272"/>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Identity</a:t>
            </a:r>
          </a:p>
        </p:txBody>
      </p:sp>
      <p:cxnSp>
        <p:nvCxnSpPr>
          <p:cNvPr id="72" name="Connector: Curved 71">
            <a:extLst>
              <a:ext uri="{FF2B5EF4-FFF2-40B4-BE49-F238E27FC236}">
                <a16:creationId xmlns:a16="http://schemas.microsoft.com/office/drawing/2014/main" id="{3209BB9D-7EF8-4290-9BEF-A0D42B45E564}"/>
              </a:ext>
            </a:extLst>
          </p:cNvPr>
          <p:cNvCxnSpPr>
            <a:cxnSpLocks/>
            <a:stCxn id="69" idx="3"/>
            <a:endCxn id="70" idx="1"/>
          </p:cNvCxnSpPr>
          <p:nvPr/>
        </p:nvCxnSpPr>
        <p:spPr>
          <a:xfrm flipV="1">
            <a:off x="6870089" y="3980300"/>
            <a:ext cx="1037393" cy="10830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Curved 72">
            <a:extLst>
              <a:ext uri="{FF2B5EF4-FFF2-40B4-BE49-F238E27FC236}">
                <a16:creationId xmlns:a16="http://schemas.microsoft.com/office/drawing/2014/main" id="{D853E004-8227-4BC3-8B74-845653189999}"/>
              </a:ext>
            </a:extLst>
          </p:cNvPr>
          <p:cNvCxnSpPr>
            <a:cxnSpLocks/>
            <a:stCxn id="69" idx="3"/>
            <a:endCxn id="71" idx="1"/>
          </p:cNvCxnSpPr>
          <p:nvPr/>
        </p:nvCxnSpPr>
        <p:spPr>
          <a:xfrm>
            <a:off x="6870089" y="5063350"/>
            <a:ext cx="1037392" cy="83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BF2BB52F-1C43-4B48-8E24-D1DEBCCE6988}"/>
              </a:ext>
            </a:extLst>
          </p:cNvPr>
          <p:cNvSpPr/>
          <p:nvPr/>
        </p:nvSpPr>
        <p:spPr>
          <a:xfrm>
            <a:off x="7907482" y="5794668"/>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Server and Infrastructure </a:t>
            </a:r>
          </a:p>
        </p:txBody>
      </p:sp>
      <p:cxnSp>
        <p:nvCxnSpPr>
          <p:cNvPr id="75" name="Connector: Curved 74">
            <a:extLst>
              <a:ext uri="{FF2B5EF4-FFF2-40B4-BE49-F238E27FC236}">
                <a16:creationId xmlns:a16="http://schemas.microsoft.com/office/drawing/2014/main" id="{F760D3E4-A6E4-4718-BC6F-9A1FBB0F5F04}"/>
              </a:ext>
            </a:extLst>
          </p:cNvPr>
          <p:cNvCxnSpPr>
            <a:cxnSpLocks/>
            <a:stCxn id="69" idx="3"/>
            <a:endCxn id="74" idx="1"/>
          </p:cNvCxnSpPr>
          <p:nvPr/>
        </p:nvCxnSpPr>
        <p:spPr>
          <a:xfrm>
            <a:off x="6870089" y="5063350"/>
            <a:ext cx="1037393" cy="109974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C5DD377A-E571-4CEB-9A6D-B9723CFC342B}"/>
              </a:ext>
            </a:extLst>
          </p:cNvPr>
          <p:cNvPicPr>
            <a:picLocks noChangeAspect="1"/>
          </p:cNvPicPr>
          <p:nvPr/>
        </p:nvPicPr>
        <p:blipFill>
          <a:blip r:embed="rId2"/>
          <a:stretch>
            <a:fillRect/>
          </a:stretch>
        </p:blipFill>
        <p:spPr>
          <a:xfrm>
            <a:off x="583352" y="2632641"/>
            <a:ext cx="1722269" cy="1592718"/>
          </a:xfrm>
          <a:prstGeom prst="rect">
            <a:avLst/>
          </a:prstGeom>
          <a:ln>
            <a:noFill/>
          </a:ln>
          <a:effectLst>
            <a:outerShdw blurRad="292100" dist="139700" dir="2700000" algn="tl" rotWithShape="0">
              <a:srgbClr val="333333">
                <a:alpha val="65000"/>
              </a:srgbClr>
            </a:outerShdw>
          </a:effectLst>
        </p:spPr>
      </p:pic>
      <p:pic>
        <p:nvPicPr>
          <p:cNvPr id="78" name="Picture 77">
            <a:extLst>
              <a:ext uri="{FF2B5EF4-FFF2-40B4-BE49-F238E27FC236}">
                <a16:creationId xmlns:a16="http://schemas.microsoft.com/office/drawing/2014/main" id="{E7320213-D336-40A5-8810-4E5C1A6E9631}"/>
              </a:ext>
            </a:extLst>
          </p:cNvPr>
          <p:cNvPicPr>
            <a:picLocks noChangeAspect="1"/>
          </p:cNvPicPr>
          <p:nvPr/>
        </p:nvPicPr>
        <p:blipFill>
          <a:blip r:embed="rId3">
            <a:duotone>
              <a:prstClr val="black"/>
              <a:schemeClr val="accent2">
                <a:tint val="45000"/>
                <a:satMod val="400000"/>
              </a:schemeClr>
            </a:duotone>
          </a:blip>
          <a:stretch>
            <a:fillRect/>
          </a:stretch>
        </p:blipFill>
        <p:spPr>
          <a:xfrm>
            <a:off x="9867714" y="1479813"/>
            <a:ext cx="1740934" cy="3898374"/>
          </a:xfrm>
          <a:prstGeom prst="rect">
            <a:avLst/>
          </a:prstGeom>
          <a:ln>
            <a:noFill/>
          </a:ln>
          <a:effectLst>
            <a:outerShdw blurRad="292100" dist="139700" dir="2700000" algn="tl" rotWithShape="0">
              <a:srgbClr val="333333">
                <a:alpha val="65000"/>
              </a:srgbClr>
            </a:outerShdw>
          </a:effectLst>
        </p:spPr>
      </p:pic>
      <p:sp>
        <p:nvSpPr>
          <p:cNvPr id="2" name="Frame 1">
            <a:extLst>
              <a:ext uri="{FF2B5EF4-FFF2-40B4-BE49-F238E27FC236}">
                <a16:creationId xmlns:a16="http://schemas.microsoft.com/office/drawing/2014/main" id="{F5CAD035-0585-F14C-A73F-EEE69494CADA}"/>
              </a:ext>
            </a:extLst>
          </p:cNvPr>
          <p:cNvSpPr/>
          <p:nvPr/>
        </p:nvSpPr>
        <p:spPr>
          <a:xfrm>
            <a:off x="5219791" y="1163504"/>
            <a:ext cx="1938247" cy="1226955"/>
          </a:xfrm>
          <a:prstGeom prst="frame">
            <a:avLst>
              <a:gd name="adj1" fmla="val 5089"/>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ame 22">
            <a:extLst>
              <a:ext uri="{FF2B5EF4-FFF2-40B4-BE49-F238E27FC236}">
                <a16:creationId xmlns:a16="http://schemas.microsoft.com/office/drawing/2014/main" id="{01258EC8-A4CB-8640-9DF2-5D2D27AF4A78}"/>
              </a:ext>
            </a:extLst>
          </p:cNvPr>
          <p:cNvSpPr/>
          <p:nvPr/>
        </p:nvSpPr>
        <p:spPr>
          <a:xfrm>
            <a:off x="5219791" y="4405363"/>
            <a:ext cx="1938247" cy="1226955"/>
          </a:xfrm>
          <a:prstGeom prst="frame">
            <a:avLst>
              <a:gd name="adj1" fmla="val 5089"/>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ardrop 5">
            <a:extLst>
              <a:ext uri="{FF2B5EF4-FFF2-40B4-BE49-F238E27FC236}">
                <a16:creationId xmlns:a16="http://schemas.microsoft.com/office/drawing/2014/main" id="{7EE717FD-390F-7D48-A59F-B7875EFB8489}"/>
              </a:ext>
            </a:extLst>
          </p:cNvPr>
          <p:cNvSpPr/>
          <p:nvPr/>
        </p:nvSpPr>
        <p:spPr>
          <a:xfrm rot="1902300">
            <a:off x="3479718" y="1001843"/>
            <a:ext cx="1609596" cy="1152828"/>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OSINT to research people</a:t>
            </a:r>
          </a:p>
        </p:txBody>
      </p:sp>
      <p:sp>
        <p:nvSpPr>
          <p:cNvPr id="26" name="Teardrop 25">
            <a:extLst>
              <a:ext uri="{FF2B5EF4-FFF2-40B4-BE49-F238E27FC236}">
                <a16:creationId xmlns:a16="http://schemas.microsoft.com/office/drawing/2014/main" id="{BF186C13-FA75-2D49-87EC-777B54E6B8C4}"/>
              </a:ext>
            </a:extLst>
          </p:cNvPr>
          <p:cNvSpPr/>
          <p:nvPr/>
        </p:nvSpPr>
        <p:spPr>
          <a:xfrm rot="1902300">
            <a:off x="3498184" y="4801773"/>
            <a:ext cx="1609596" cy="1152828"/>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OSINT of Infrastructure </a:t>
            </a:r>
          </a:p>
        </p:txBody>
      </p:sp>
      <p:sp>
        <p:nvSpPr>
          <p:cNvPr id="7" name="TextBox 6">
            <a:extLst>
              <a:ext uri="{FF2B5EF4-FFF2-40B4-BE49-F238E27FC236}">
                <a16:creationId xmlns:a16="http://schemas.microsoft.com/office/drawing/2014/main" id="{0FF40EC6-0C81-6144-91F3-3BF517CB9824}"/>
              </a:ext>
            </a:extLst>
          </p:cNvPr>
          <p:cNvSpPr txBox="1"/>
          <p:nvPr/>
        </p:nvSpPr>
        <p:spPr>
          <a:xfrm>
            <a:off x="5156496" y="2455528"/>
            <a:ext cx="2051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Persons of Interest </a:t>
            </a:r>
          </a:p>
        </p:txBody>
      </p:sp>
      <p:sp>
        <p:nvSpPr>
          <p:cNvPr id="28" name="TextBox 27">
            <a:extLst>
              <a:ext uri="{FF2B5EF4-FFF2-40B4-BE49-F238E27FC236}">
                <a16:creationId xmlns:a16="http://schemas.microsoft.com/office/drawing/2014/main" id="{C18CBAB4-DD99-F44F-B90D-A1619E195F32}"/>
              </a:ext>
            </a:extLst>
          </p:cNvPr>
          <p:cNvSpPr txBox="1"/>
          <p:nvPr/>
        </p:nvSpPr>
        <p:spPr>
          <a:xfrm>
            <a:off x="5166365" y="3872593"/>
            <a:ext cx="2051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Systems of Interest </a:t>
            </a:r>
          </a:p>
        </p:txBody>
      </p:sp>
    </p:spTree>
    <p:extLst>
      <p:ext uri="{BB962C8B-B14F-4D97-AF65-F5344CB8AC3E}">
        <p14:creationId xmlns:p14="http://schemas.microsoft.com/office/powerpoint/2010/main" val="41926906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171828-F636-AB49-A260-509C87539D78}"/>
              </a:ext>
            </a:extLst>
          </p:cNvPr>
          <p:cNvSpPr>
            <a:spLocks noGrp="1"/>
          </p:cNvSpPr>
          <p:nvPr>
            <p:ph type="title"/>
          </p:nvPr>
        </p:nvSpPr>
        <p:spPr>
          <a:xfrm>
            <a:off x="838201" y="86832"/>
            <a:ext cx="5251316" cy="1807305"/>
          </a:xfrm>
        </p:spPr>
        <p:txBody>
          <a:bodyPr>
            <a:normAutofit/>
          </a:bodyPr>
          <a:lstStyle/>
          <a:p>
            <a:r>
              <a:rPr lang="en-US" dirty="0"/>
              <a:t>Vulnerability Management / GRC </a:t>
            </a:r>
          </a:p>
        </p:txBody>
      </p:sp>
      <p:sp>
        <p:nvSpPr>
          <p:cNvPr id="3" name="Content Placeholder 2">
            <a:extLst>
              <a:ext uri="{FF2B5EF4-FFF2-40B4-BE49-F238E27FC236}">
                <a16:creationId xmlns:a16="http://schemas.microsoft.com/office/drawing/2014/main" id="{AFD9D983-6652-D51F-4185-346260351DF5}"/>
              </a:ext>
            </a:extLst>
          </p:cNvPr>
          <p:cNvSpPr>
            <a:spLocks noGrp="1"/>
          </p:cNvSpPr>
          <p:nvPr>
            <p:ph idx="1"/>
          </p:nvPr>
        </p:nvSpPr>
        <p:spPr>
          <a:xfrm>
            <a:off x="477078" y="1570383"/>
            <a:ext cx="5625407" cy="5087562"/>
          </a:xfrm>
        </p:spPr>
        <p:txBody>
          <a:bodyPr>
            <a:normAutofit lnSpcReduction="10000"/>
          </a:bodyPr>
          <a:lstStyle/>
          <a:p>
            <a:r>
              <a:rPr lang="en-US" sz="1800" b="0" i="0" dirty="0">
                <a:effectLst/>
                <a:latin typeface="-apple-system"/>
              </a:rPr>
              <a:t>CIS Control 7: Continuous Vulnerability Management</a:t>
            </a:r>
          </a:p>
          <a:p>
            <a:pPr lvl="1"/>
            <a:r>
              <a:rPr lang="en-US" sz="1800" dirty="0">
                <a:latin typeface="-apple-system"/>
              </a:rPr>
              <a:t>Network scans (detection of devices and vulnerabilities) </a:t>
            </a:r>
          </a:p>
          <a:p>
            <a:pPr lvl="1"/>
            <a:r>
              <a:rPr lang="en-US" sz="1800" b="0" i="0" dirty="0">
                <a:effectLst/>
                <a:latin typeface="-apple-system"/>
              </a:rPr>
              <a:t>Agent-based scans</a:t>
            </a:r>
          </a:p>
          <a:p>
            <a:pPr lvl="1"/>
            <a:r>
              <a:rPr lang="en-US" sz="1800" b="0" i="0" dirty="0">
                <a:effectLst/>
                <a:latin typeface="-apple-system"/>
              </a:rPr>
              <a:t>Detection on-the-wire (NDR or asset management feature overlap)</a:t>
            </a:r>
          </a:p>
          <a:p>
            <a:r>
              <a:rPr lang="en-US" sz="1800" b="0" i="0" dirty="0">
                <a:effectLst/>
                <a:latin typeface="-apple-system"/>
              </a:rPr>
              <a:t>CIS Control 16: Application Software Security</a:t>
            </a:r>
          </a:p>
          <a:p>
            <a:pPr lvl="1"/>
            <a:r>
              <a:rPr lang="en-US" sz="1800" b="0" i="0" dirty="0">
                <a:effectLst/>
                <a:latin typeface="-apple-system"/>
              </a:rPr>
              <a:t>CI/CD pipelines</a:t>
            </a:r>
          </a:p>
          <a:p>
            <a:pPr lvl="1"/>
            <a:r>
              <a:rPr lang="en-US" sz="1800" b="0" i="0" dirty="0">
                <a:effectLst/>
                <a:latin typeface="-apple-system"/>
              </a:rPr>
              <a:t>Static code analysis</a:t>
            </a:r>
          </a:p>
          <a:p>
            <a:pPr lvl="1"/>
            <a:r>
              <a:rPr lang="en-US" sz="1800" b="0" i="0" dirty="0">
                <a:effectLst/>
                <a:latin typeface="-apple-system"/>
              </a:rPr>
              <a:t>Web application scanning</a:t>
            </a:r>
          </a:p>
          <a:p>
            <a:r>
              <a:rPr lang="en-US" sz="1800" b="0" i="0" dirty="0">
                <a:effectLst/>
                <a:latin typeface="-apple-system"/>
              </a:rPr>
              <a:t>CIS Control 18: Penetration Testing</a:t>
            </a:r>
          </a:p>
          <a:p>
            <a:pPr lvl="1"/>
            <a:r>
              <a:rPr lang="en-US" sz="1800" dirty="0">
                <a:latin typeface="-apple-system"/>
              </a:rPr>
              <a:t>Purple teaming, internal continuous assessment</a:t>
            </a:r>
          </a:p>
          <a:p>
            <a:pPr lvl="1"/>
            <a:r>
              <a:rPr lang="en-US" sz="1800" b="0" i="0" dirty="0">
                <a:effectLst/>
                <a:latin typeface="-apple-system"/>
              </a:rPr>
              <a:t>Outside assessments </a:t>
            </a:r>
          </a:p>
          <a:p>
            <a:pPr lvl="1"/>
            <a:r>
              <a:rPr lang="en-US" sz="1800" dirty="0">
                <a:latin typeface="-apple-system"/>
              </a:rPr>
              <a:t>Validate malware defenses using realistic TTPs (tools, techniques, procedures)</a:t>
            </a:r>
            <a:endParaRPr lang="en-US" sz="1800" b="0" i="0" dirty="0">
              <a:effectLst/>
              <a:latin typeface="-apple-system"/>
            </a:endParaRPr>
          </a:p>
          <a:p>
            <a:r>
              <a:rPr lang="en-US" sz="1800" b="0" i="0" dirty="0">
                <a:effectLst/>
                <a:latin typeface="-apple-system"/>
              </a:rPr>
              <a:t>CIS Control 15: Service Provider Management</a:t>
            </a:r>
          </a:p>
          <a:p>
            <a:pPr lvl="1"/>
            <a:r>
              <a:rPr lang="en-US" sz="1800" dirty="0">
                <a:latin typeface="-apple-system"/>
              </a:rPr>
              <a:t>Vendor risk assessment (OSINT, Questionnaires, Secure Integration, etc.)</a:t>
            </a:r>
            <a:endParaRPr lang="en-US" sz="1800" dirty="0"/>
          </a:p>
        </p:txBody>
      </p:sp>
      <p:pic>
        <p:nvPicPr>
          <p:cNvPr id="5" name="Picture 4" descr="A close up of a keyboard&#10;&#10;Description automatically generated with medium confidence">
            <a:extLst>
              <a:ext uri="{FF2B5EF4-FFF2-40B4-BE49-F238E27FC236}">
                <a16:creationId xmlns:a16="http://schemas.microsoft.com/office/drawing/2014/main" id="{5E54C287-F280-06B8-FD44-3DA24AE6911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574" r="1638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11DA19F2-0DE5-AAE7-DF7A-82E6E0017E2A}"/>
              </a:ext>
            </a:extLst>
          </p:cNvPr>
          <p:cNvSpPr txBox="1"/>
          <p:nvPr/>
        </p:nvSpPr>
        <p:spPr>
          <a:xfrm>
            <a:off x="9751909" y="6657945"/>
            <a:ext cx="2440091"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technofaq.org/posts/2019/06/six-web-security-vulnerabilities-you-can-and-should-prevent/">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sa/3.0/">
                  <a:extLst>
                    <a:ext uri="{A12FA001-AC4F-418D-AE19-62706E023703}">
                      <ahyp:hlinkClr xmlns:ahyp="http://schemas.microsoft.com/office/drawing/2018/hyperlinkcolor" val="tx"/>
                    </a:ext>
                  </a:extLst>
                </a:hlinkClick>
              </a:rPr>
              <a:t>CC BY-SA-NC</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9652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EA7FA8-6652-4CC5-90F4-3D48CAC0C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F3F717-BE96-D9B2-81E0-6790C8E6AA28}"/>
              </a:ext>
            </a:extLst>
          </p:cNvPr>
          <p:cNvSpPr>
            <a:spLocks noGrp="1"/>
          </p:cNvSpPr>
          <p:nvPr>
            <p:ph type="title"/>
          </p:nvPr>
        </p:nvSpPr>
        <p:spPr>
          <a:xfrm>
            <a:off x="838200" y="365125"/>
            <a:ext cx="10515600" cy="1325563"/>
          </a:xfrm>
        </p:spPr>
        <p:txBody>
          <a:bodyPr>
            <a:normAutofit/>
          </a:bodyPr>
          <a:lstStyle/>
          <a:p>
            <a:r>
              <a:rPr lang="en-US" dirty="0"/>
              <a:t>Email and Web Protections</a:t>
            </a:r>
          </a:p>
        </p:txBody>
      </p:sp>
      <p:sp>
        <p:nvSpPr>
          <p:cNvPr id="3" name="Content Placeholder 2">
            <a:extLst>
              <a:ext uri="{FF2B5EF4-FFF2-40B4-BE49-F238E27FC236}">
                <a16:creationId xmlns:a16="http://schemas.microsoft.com/office/drawing/2014/main" id="{DE83435D-BA18-E988-381F-CF67936682C3}"/>
              </a:ext>
            </a:extLst>
          </p:cNvPr>
          <p:cNvSpPr>
            <a:spLocks noGrp="1"/>
          </p:cNvSpPr>
          <p:nvPr>
            <p:ph idx="1"/>
          </p:nvPr>
        </p:nvSpPr>
        <p:spPr>
          <a:xfrm>
            <a:off x="469509" y="1482731"/>
            <a:ext cx="7541430" cy="5305695"/>
          </a:xfrm>
        </p:spPr>
        <p:txBody>
          <a:bodyPr>
            <a:normAutofit lnSpcReduction="10000"/>
          </a:bodyPr>
          <a:lstStyle/>
          <a:p>
            <a:r>
              <a:rPr lang="en-US" sz="2400" b="0" i="0" dirty="0">
                <a:effectLst/>
                <a:latin typeface="-apple-system"/>
              </a:rPr>
              <a:t>CIS Control 9: Email and Web Browser Protections</a:t>
            </a:r>
          </a:p>
          <a:p>
            <a:pPr lvl="1"/>
            <a:r>
              <a:rPr lang="en-US" b="0" i="0" dirty="0">
                <a:effectLst/>
                <a:latin typeface="-apple-system"/>
              </a:rPr>
              <a:t>Email gateway (reputation, link detonation, sandboxing, etc.)</a:t>
            </a:r>
          </a:p>
          <a:p>
            <a:pPr lvl="1"/>
            <a:r>
              <a:rPr lang="en-US" dirty="0">
                <a:latin typeface="-apple-system"/>
              </a:rPr>
              <a:t>Automation of response for known bad and ability for SOC to pull emails.</a:t>
            </a:r>
          </a:p>
          <a:p>
            <a:pPr lvl="1"/>
            <a:r>
              <a:rPr lang="en-US" b="0" i="0" dirty="0">
                <a:effectLst/>
                <a:latin typeface="-apple-system"/>
              </a:rPr>
              <a:t>SPF/DKIM/DMARC</a:t>
            </a:r>
          </a:p>
          <a:p>
            <a:pPr lvl="1"/>
            <a:r>
              <a:rPr lang="en-US" dirty="0">
                <a:latin typeface="-apple-system"/>
              </a:rPr>
              <a:t>Browser Isolation </a:t>
            </a:r>
          </a:p>
          <a:p>
            <a:pPr lvl="1"/>
            <a:r>
              <a:rPr lang="en-US" b="0" i="0" dirty="0">
                <a:effectLst/>
                <a:latin typeface="-apple-system"/>
              </a:rPr>
              <a:t>URL/DNS protection on host and/or network level</a:t>
            </a:r>
          </a:p>
          <a:p>
            <a:pPr lvl="1"/>
            <a:r>
              <a:rPr lang="en-US" dirty="0">
                <a:latin typeface="-apple-system"/>
              </a:rPr>
              <a:t>Abuse mailbox management </a:t>
            </a:r>
            <a:endParaRPr lang="en-US" b="0" i="0" dirty="0">
              <a:effectLst/>
              <a:latin typeface="-apple-system"/>
            </a:endParaRPr>
          </a:p>
          <a:p>
            <a:r>
              <a:rPr lang="en-US" sz="2400" b="0" i="0" dirty="0">
                <a:effectLst/>
                <a:latin typeface="-apple-system"/>
              </a:rPr>
              <a:t>CIS Control 14: Security Awareness and Skills Training</a:t>
            </a:r>
          </a:p>
          <a:p>
            <a:pPr lvl="1"/>
            <a:r>
              <a:rPr lang="en-US" dirty="0">
                <a:latin typeface="-apple-system"/>
              </a:rPr>
              <a:t>Training courses (usually online, mandatory)</a:t>
            </a:r>
          </a:p>
          <a:p>
            <a:pPr lvl="1"/>
            <a:r>
              <a:rPr lang="en-US" b="0" i="0" dirty="0">
                <a:effectLst/>
                <a:latin typeface="-apple-system"/>
              </a:rPr>
              <a:t>Awareness updates (email, </a:t>
            </a:r>
            <a:r>
              <a:rPr lang="en-US" dirty="0">
                <a:latin typeface="-apple-system"/>
              </a:rPr>
              <a:t>intranet, etc.)</a:t>
            </a:r>
          </a:p>
          <a:p>
            <a:pPr lvl="1"/>
            <a:r>
              <a:rPr lang="en-US" dirty="0">
                <a:latin typeface="-apple-system"/>
              </a:rPr>
              <a:t>Contests and employee engagement</a:t>
            </a:r>
          </a:p>
          <a:p>
            <a:pPr lvl="1"/>
            <a:r>
              <a:rPr lang="en-US" dirty="0">
                <a:latin typeface="-apple-system"/>
              </a:rPr>
              <a:t>Phishing simulations and continuous testing  </a:t>
            </a:r>
          </a:p>
          <a:p>
            <a:pPr lvl="1"/>
            <a:endParaRPr lang="en-US" b="0" i="0" dirty="0">
              <a:effectLst/>
              <a:latin typeface="-apple-system"/>
            </a:endParaRPr>
          </a:p>
          <a:p>
            <a:pPr lvl="1"/>
            <a:endParaRPr lang="en-US" b="0" i="0" dirty="0">
              <a:effectLst/>
              <a:latin typeface="-apple-system"/>
            </a:endParaRPr>
          </a:p>
        </p:txBody>
      </p:sp>
      <p:pic>
        <p:nvPicPr>
          <p:cNvPr id="5" name="Picture 4" descr="Graphical user interface&#10;&#10;Description automatically generated with medium confidence">
            <a:extLst>
              <a:ext uri="{FF2B5EF4-FFF2-40B4-BE49-F238E27FC236}">
                <a16:creationId xmlns:a16="http://schemas.microsoft.com/office/drawing/2014/main" id="{D5EB59DB-8F21-2FA1-AA4F-24C507FBD6D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77" r="25235" b="-2"/>
          <a:stretch/>
        </p:blipFill>
        <p:spPr>
          <a:xfrm>
            <a:off x="7756719" y="2013626"/>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spTree>
    <p:extLst>
      <p:ext uri="{BB962C8B-B14F-4D97-AF65-F5344CB8AC3E}">
        <p14:creationId xmlns:p14="http://schemas.microsoft.com/office/powerpoint/2010/main" val="3769088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487559-AADB-3185-E514-E35C7FF93CA8}"/>
              </a:ext>
            </a:extLst>
          </p:cNvPr>
          <p:cNvSpPr>
            <a:spLocks noGrp="1"/>
          </p:cNvSpPr>
          <p:nvPr>
            <p:ph type="title"/>
          </p:nvPr>
        </p:nvSpPr>
        <p:spPr>
          <a:xfrm>
            <a:off x="6513788" y="-211345"/>
            <a:ext cx="4840010" cy="1807305"/>
          </a:xfrm>
        </p:spPr>
        <p:txBody>
          <a:bodyPr>
            <a:normAutofit/>
          </a:bodyPr>
          <a:lstStyle/>
          <a:p>
            <a:r>
              <a:rPr lang="en-US" dirty="0"/>
              <a:t>Network Defenses </a:t>
            </a:r>
          </a:p>
        </p:txBody>
      </p:sp>
      <p:pic>
        <p:nvPicPr>
          <p:cNvPr id="5" name="Picture 4" descr="A picture containing treemap chart&#10;&#10;Description automatically generated">
            <a:extLst>
              <a:ext uri="{FF2B5EF4-FFF2-40B4-BE49-F238E27FC236}">
                <a16:creationId xmlns:a16="http://schemas.microsoft.com/office/drawing/2014/main" id="{5545331D-9A05-9465-2968-1CC2832DDD6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7262" r="130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843FB7EB-BD0D-5857-4218-7AA4A8248C20}"/>
              </a:ext>
            </a:extLst>
          </p:cNvPr>
          <p:cNvSpPr>
            <a:spLocks noGrp="1"/>
          </p:cNvSpPr>
          <p:nvPr>
            <p:ph idx="1"/>
          </p:nvPr>
        </p:nvSpPr>
        <p:spPr>
          <a:xfrm>
            <a:off x="6265310" y="1407140"/>
            <a:ext cx="5482742" cy="4943964"/>
          </a:xfrm>
        </p:spPr>
        <p:txBody>
          <a:bodyPr>
            <a:normAutofit fontScale="92500" lnSpcReduction="10000"/>
          </a:bodyPr>
          <a:lstStyle/>
          <a:p>
            <a:r>
              <a:rPr lang="en-US" sz="2400" b="0" i="0" dirty="0">
                <a:effectLst/>
                <a:latin typeface="-apple-system"/>
              </a:rPr>
              <a:t>CIS Control 12: Network Infrastructure Management</a:t>
            </a:r>
          </a:p>
          <a:p>
            <a:pPr lvl="1"/>
            <a:r>
              <a:rPr lang="en-US" dirty="0">
                <a:latin typeface="-apple-system"/>
              </a:rPr>
              <a:t>Edge firewalls</a:t>
            </a:r>
          </a:p>
          <a:p>
            <a:pPr lvl="1"/>
            <a:r>
              <a:rPr lang="en-US" b="0" i="0" dirty="0">
                <a:effectLst/>
                <a:latin typeface="-apple-system"/>
              </a:rPr>
              <a:t>Networks segmentation and inspection </a:t>
            </a:r>
          </a:p>
          <a:p>
            <a:pPr lvl="1"/>
            <a:r>
              <a:rPr lang="en-US" dirty="0">
                <a:latin typeface="-apple-system"/>
              </a:rPr>
              <a:t>L7 vs L3 protections </a:t>
            </a:r>
          </a:p>
          <a:p>
            <a:pPr lvl="1"/>
            <a:r>
              <a:rPr lang="en-US" b="0" i="0" dirty="0">
                <a:effectLst/>
                <a:latin typeface="-apple-system"/>
              </a:rPr>
              <a:t>SSL/TLS inspection</a:t>
            </a:r>
          </a:p>
          <a:p>
            <a:pPr lvl="1"/>
            <a:r>
              <a:rPr lang="en-US" dirty="0">
                <a:latin typeface="-apple-system"/>
              </a:rPr>
              <a:t>Micro-segmentation </a:t>
            </a:r>
            <a:endParaRPr lang="en-US" b="0" i="0" dirty="0">
              <a:effectLst/>
              <a:latin typeface="-apple-system"/>
            </a:endParaRPr>
          </a:p>
          <a:p>
            <a:r>
              <a:rPr lang="en-US" sz="2400" b="0" i="0" dirty="0">
                <a:effectLst/>
                <a:latin typeface="-apple-system"/>
              </a:rPr>
              <a:t>CIS Control 13: Network Monitoring and Defense</a:t>
            </a:r>
          </a:p>
          <a:p>
            <a:pPr lvl="1"/>
            <a:r>
              <a:rPr lang="en-US" b="0" i="0" dirty="0">
                <a:effectLst/>
                <a:latin typeface="-apple-system"/>
              </a:rPr>
              <a:t>NDR and</a:t>
            </a:r>
            <a:r>
              <a:rPr lang="en-US" dirty="0">
                <a:latin typeface="-apple-system"/>
              </a:rPr>
              <a:t> IDS</a:t>
            </a:r>
          </a:p>
          <a:p>
            <a:pPr lvl="1"/>
            <a:r>
              <a:rPr lang="en-US" b="0" i="0" dirty="0">
                <a:effectLst/>
                <a:latin typeface="-apple-system"/>
              </a:rPr>
              <a:t>Spanning/inspecting </a:t>
            </a:r>
            <a:r>
              <a:rPr lang="en-US" dirty="0">
                <a:latin typeface="-apple-system"/>
              </a:rPr>
              <a:t>traffic intelligently </a:t>
            </a:r>
          </a:p>
          <a:p>
            <a:pPr lvl="1"/>
            <a:r>
              <a:rPr lang="en-US" dirty="0">
                <a:latin typeface="-apple-system"/>
              </a:rPr>
              <a:t>Closely related to Audit Log Management (8) for the purpose of Incident Response (17).</a:t>
            </a:r>
          </a:p>
          <a:p>
            <a:pPr lvl="1"/>
            <a:endParaRPr lang="en-US" b="0" i="0" dirty="0">
              <a:effectLst/>
              <a:latin typeface="-apple-system"/>
            </a:endParaRPr>
          </a:p>
          <a:p>
            <a:pPr lvl="1"/>
            <a:endParaRPr lang="en-US" b="0" i="0" dirty="0">
              <a:effectLst/>
              <a:latin typeface="-apple-system"/>
            </a:endParaRPr>
          </a:p>
        </p:txBody>
      </p:sp>
      <p:sp>
        <p:nvSpPr>
          <p:cNvPr id="6" name="TextBox 5">
            <a:extLst>
              <a:ext uri="{FF2B5EF4-FFF2-40B4-BE49-F238E27FC236}">
                <a16:creationId xmlns:a16="http://schemas.microsoft.com/office/drawing/2014/main" id="{207EB7CE-3B6A-934B-865B-E22E0E41C3C6}"/>
              </a:ext>
            </a:extLst>
          </p:cNvPr>
          <p:cNvSpPr txBox="1"/>
          <p:nvPr/>
        </p:nvSpPr>
        <p:spPr>
          <a:xfrm>
            <a:off x="9872134" y="6657945"/>
            <a:ext cx="2319866"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globo.tech/learning-center/linux-firewall-introduction/">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3.0/">
                  <a:extLst>
                    <a:ext uri="{A12FA001-AC4F-418D-AE19-62706E023703}">
                      <ahyp:hlinkClr xmlns:ahyp="http://schemas.microsoft.com/office/drawing/2018/hyperlinkcolor" val="tx"/>
                    </a:ext>
                  </a:extLst>
                </a:hlinkClick>
              </a:rPr>
              <a:t>CC BY-NC</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3364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624D7799-2D4A-60F9-542C-FAFE3391AFB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993" r="4897" b="1"/>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5AD3DC-43EB-48E9-ED46-817392D363C3}"/>
              </a:ext>
            </a:extLst>
          </p:cNvPr>
          <p:cNvSpPr>
            <a:spLocks noGrp="1"/>
          </p:cNvSpPr>
          <p:nvPr>
            <p:ph type="title"/>
          </p:nvPr>
        </p:nvSpPr>
        <p:spPr>
          <a:xfrm>
            <a:off x="643467" y="321734"/>
            <a:ext cx="6891186" cy="1135737"/>
          </a:xfrm>
        </p:spPr>
        <p:txBody>
          <a:bodyPr>
            <a:normAutofit/>
          </a:bodyPr>
          <a:lstStyle/>
          <a:p>
            <a:r>
              <a:rPr lang="en-US" sz="3600"/>
              <a:t>Responding to Threats</a:t>
            </a:r>
          </a:p>
        </p:txBody>
      </p:sp>
      <p:sp>
        <p:nvSpPr>
          <p:cNvPr id="3" name="Content Placeholder 2">
            <a:extLst>
              <a:ext uri="{FF2B5EF4-FFF2-40B4-BE49-F238E27FC236}">
                <a16:creationId xmlns:a16="http://schemas.microsoft.com/office/drawing/2014/main" id="{E94ABFB8-136C-46F6-8B4D-1F1EFAD629B1}"/>
              </a:ext>
            </a:extLst>
          </p:cNvPr>
          <p:cNvSpPr>
            <a:spLocks noGrp="1"/>
          </p:cNvSpPr>
          <p:nvPr>
            <p:ph idx="1"/>
          </p:nvPr>
        </p:nvSpPr>
        <p:spPr>
          <a:xfrm>
            <a:off x="302552" y="1242390"/>
            <a:ext cx="7648751" cy="5615599"/>
          </a:xfrm>
        </p:spPr>
        <p:txBody>
          <a:bodyPr>
            <a:normAutofit lnSpcReduction="10000"/>
          </a:bodyPr>
          <a:lstStyle/>
          <a:p>
            <a:r>
              <a:rPr lang="en-US" sz="2400" b="0" i="0" dirty="0">
                <a:effectLst/>
                <a:latin typeface="-apple-system"/>
              </a:rPr>
              <a:t>CIS Control 17: Incident Response Management</a:t>
            </a:r>
          </a:p>
          <a:p>
            <a:pPr lvl="1"/>
            <a:r>
              <a:rPr lang="en-US" dirty="0">
                <a:latin typeface="-apple-system"/>
              </a:rPr>
              <a:t>Processes:</a:t>
            </a:r>
          </a:p>
          <a:p>
            <a:pPr lvl="2"/>
            <a:r>
              <a:rPr lang="en-US" sz="2400" dirty="0">
                <a:latin typeface="-apple-system"/>
              </a:rPr>
              <a:t>CTI: Cyber Threat Intelligence</a:t>
            </a:r>
          </a:p>
          <a:p>
            <a:pPr lvl="2"/>
            <a:r>
              <a:rPr lang="en-US" sz="2400" b="0" i="0" dirty="0">
                <a:effectLst/>
                <a:latin typeface="-apple-system"/>
              </a:rPr>
              <a:t>SOC: Security Operations Center (Triage)</a:t>
            </a:r>
          </a:p>
          <a:p>
            <a:pPr lvl="2"/>
            <a:r>
              <a:rPr lang="en-US" sz="2400" dirty="0">
                <a:latin typeface="-apple-system"/>
              </a:rPr>
              <a:t>Incident Response</a:t>
            </a:r>
          </a:p>
          <a:p>
            <a:pPr lvl="2"/>
            <a:r>
              <a:rPr lang="en-US" sz="2400" b="0" i="0" dirty="0">
                <a:effectLst/>
                <a:latin typeface="-apple-system"/>
              </a:rPr>
              <a:t>Forensics </a:t>
            </a:r>
          </a:p>
          <a:p>
            <a:pPr lvl="1"/>
            <a:r>
              <a:rPr lang="en-US" b="0" i="0" dirty="0">
                <a:effectLst/>
                <a:latin typeface="-apple-system"/>
              </a:rPr>
              <a:t>Tools and Technologies:</a:t>
            </a:r>
          </a:p>
          <a:p>
            <a:pPr lvl="2"/>
            <a:r>
              <a:rPr lang="en-US" sz="2400" b="0" i="0" dirty="0">
                <a:effectLst/>
                <a:latin typeface="-apple-system"/>
              </a:rPr>
              <a:t>SIEM</a:t>
            </a:r>
          </a:p>
          <a:p>
            <a:pPr lvl="2"/>
            <a:r>
              <a:rPr lang="en-US" sz="2400" dirty="0">
                <a:latin typeface="-apple-system"/>
              </a:rPr>
              <a:t>SOAR</a:t>
            </a:r>
          </a:p>
          <a:p>
            <a:pPr lvl="2"/>
            <a:r>
              <a:rPr lang="en-US" sz="2400" b="0" i="0" dirty="0">
                <a:effectLst/>
                <a:latin typeface="-apple-system"/>
              </a:rPr>
              <a:t>EDR</a:t>
            </a:r>
          </a:p>
          <a:p>
            <a:r>
              <a:rPr lang="en-US" sz="2400" b="0" i="0" dirty="0">
                <a:effectLst/>
                <a:latin typeface="-apple-system"/>
              </a:rPr>
              <a:t>CIS Control 8: Audit Log Management</a:t>
            </a:r>
            <a:endParaRPr lang="en-US" sz="2400" dirty="0">
              <a:latin typeface="-apple-system"/>
            </a:endParaRPr>
          </a:p>
          <a:p>
            <a:pPr lvl="2"/>
            <a:r>
              <a:rPr lang="en-US" sz="2400" b="0" i="0" dirty="0">
                <a:effectLst/>
                <a:latin typeface="-apple-system"/>
              </a:rPr>
              <a:t>This is basically the data used, for the processes and tools mentioned above.  </a:t>
            </a:r>
          </a:p>
          <a:p>
            <a:pPr lvl="2"/>
            <a:r>
              <a:rPr lang="en-US" sz="2400" dirty="0">
                <a:latin typeface="-apple-system"/>
              </a:rPr>
              <a:t>Log management, correlation and intelligence enrichment identify the work that flows into a SOC and IR process.  </a:t>
            </a:r>
            <a:endParaRPr lang="en-US" sz="2400" b="0" i="0" dirty="0">
              <a:effectLst/>
              <a:latin typeface="-apple-system"/>
            </a:endParaRPr>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B526D86-1CEE-438D-D618-0292DD74B91D}"/>
              </a:ext>
            </a:extLst>
          </p:cNvPr>
          <p:cNvSpPr txBox="1"/>
          <p:nvPr/>
        </p:nvSpPr>
        <p:spPr>
          <a:xfrm>
            <a:off x="9751910" y="6657945"/>
            <a:ext cx="2440091"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bauer-power.net/2018/01/top-5-computer-security-threats.html">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sa/3.0/">
                  <a:extLst>
                    <a:ext uri="{A12FA001-AC4F-418D-AE19-62706E023703}">
                      <ahyp:hlinkClr xmlns:ahyp="http://schemas.microsoft.com/office/drawing/2018/hyperlinkcolor" val="tx"/>
                    </a:ext>
                  </a:extLst>
                </a:hlinkClick>
              </a:rPr>
              <a:t>CC BY-SA-NC</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9514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A00348-04B0-D529-B35D-04F722CC09DA}"/>
              </a:ext>
            </a:extLst>
          </p:cNvPr>
          <p:cNvSpPr>
            <a:spLocks noGrp="1"/>
          </p:cNvSpPr>
          <p:nvPr>
            <p:ph type="title"/>
          </p:nvPr>
        </p:nvSpPr>
        <p:spPr>
          <a:xfrm>
            <a:off x="643467" y="321734"/>
            <a:ext cx="10905066" cy="1135737"/>
          </a:xfrm>
        </p:spPr>
        <p:txBody>
          <a:bodyPr>
            <a:normAutofit/>
          </a:bodyPr>
          <a:lstStyle/>
          <a:p>
            <a:r>
              <a:rPr lang="en-US" sz="3600" b="0" i="0">
                <a:effectLst/>
                <a:latin typeface="-apple-system"/>
              </a:rPr>
              <a:t>CIS Control 10: Malware Defenses</a:t>
            </a:r>
            <a:endParaRPr lang="en-US" sz="3600"/>
          </a:p>
        </p:txBody>
      </p:sp>
      <p:sp>
        <p:nvSpPr>
          <p:cNvPr id="3" name="Content Placeholder 2">
            <a:extLst>
              <a:ext uri="{FF2B5EF4-FFF2-40B4-BE49-F238E27FC236}">
                <a16:creationId xmlns:a16="http://schemas.microsoft.com/office/drawing/2014/main" id="{9CD52911-C96A-E159-6ACA-209109473BE2}"/>
              </a:ext>
            </a:extLst>
          </p:cNvPr>
          <p:cNvSpPr>
            <a:spLocks noGrp="1"/>
          </p:cNvSpPr>
          <p:nvPr>
            <p:ph idx="1"/>
          </p:nvPr>
        </p:nvSpPr>
        <p:spPr>
          <a:xfrm>
            <a:off x="643467" y="1457470"/>
            <a:ext cx="7367471" cy="5078795"/>
          </a:xfrm>
        </p:spPr>
        <p:txBody>
          <a:bodyPr>
            <a:normAutofit fontScale="92500"/>
          </a:bodyPr>
          <a:lstStyle/>
          <a:p>
            <a:r>
              <a:rPr lang="en-US" dirty="0"/>
              <a:t>Um, what?</a:t>
            </a:r>
          </a:p>
          <a:p>
            <a:pPr lvl="1"/>
            <a:r>
              <a:rPr lang="en-US" sz="2800" dirty="0"/>
              <a:t>Wait, isn’t that all of these, really?  </a:t>
            </a:r>
          </a:p>
          <a:p>
            <a:pPr lvl="1"/>
            <a:r>
              <a:rPr lang="en-US" sz="2800" dirty="0"/>
              <a:t>It is, although in this case, they mean endpoint products.</a:t>
            </a:r>
          </a:p>
          <a:p>
            <a:pPr lvl="1"/>
            <a:r>
              <a:rPr lang="en-US" sz="2800" dirty="0"/>
              <a:t>Like some other areas, what they recommend here is rather dated in some regards. </a:t>
            </a:r>
          </a:p>
          <a:p>
            <a:r>
              <a:rPr lang="en-US" dirty="0"/>
              <a:t>Specific Controls:</a:t>
            </a:r>
          </a:p>
          <a:p>
            <a:pPr lvl="1"/>
            <a:r>
              <a:rPr lang="en-US" sz="2800" dirty="0"/>
              <a:t>NGAV</a:t>
            </a:r>
          </a:p>
          <a:p>
            <a:pPr lvl="1"/>
            <a:r>
              <a:rPr lang="en-US" sz="2800" dirty="0"/>
              <a:t>EDR</a:t>
            </a:r>
          </a:p>
          <a:p>
            <a:pPr lvl="1"/>
            <a:r>
              <a:rPr lang="en-US" sz="2800" dirty="0"/>
              <a:t>Application Control and Script Control</a:t>
            </a:r>
          </a:p>
          <a:p>
            <a:pPr lvl="1"/>
            <a:r>
              <a:rPr lang="en-US" sz="2800" dirty="0"/>
              <a:t>Host Firewall</a:t>
            </a:r>
          </a:p>
          <a:p>
            <a:pPr lvl="1"/>
            <a:r>
              <a:rPr lang="en-US" sz="2800" dirty="0"/>
              <a:t>Host URLF</a:t>
            </a:r>
          </a:p>
        </p:txBody>
      </p:sp>
      <p:pic>
        <p:nvPicPr>
          <p:cNvPr id="8" name="Picture 7" descr="A picture containing text&#10;&#10;Description automatically generated">
            <a:extLst>
              <a:ext uri="{FF2B5EF4-FFF2-40B4-BE49-F238E27FC236}">
                <a16:creationId xmlns:a16="http://schemas.microsoft.com/office/drawing/2014/main" id="{B679F3B3-B8E7-1E08-70E9-FEAA3F259A5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4854" r="14279" b="2"/>
          <a:stretch/>
        </p:blipFill>
        <p:spPr>
          <a:xfrm>
            <a:off x="7777393"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p:spPr>
      </p:pic>
      <p:sp>
        <p:nvSpPr>
          <p:cNvPr id="35"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21413B4-1421-0704-B5E4-D030FDBBEF97}"/>
              </a:ext>
            </a:extLst>
          </p:cNvPr>
          <p:cNvSpPr txBox="1"/>
          <p:nvPr/>
        </p:nvSpPr>
        <p:spPr>
          <a:xfrm>
            <a:off x="9872134" y="6657945"/>
            <a:ext cx="2319866"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alltutorials.info/2018/05/beware-mantis-roaming-malware-includes-frequent-use-of-free-wifi.html">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3.0/">
                  <a:extLst>
                    <a:ext uri="{A12FA001-AC4F-418D-AE19-62706E023703}">
                      <ahyp:hlinkClr xmlns:ahyp="http://schemas.microsoft.com/office/drawing/2018/hyperlinkcolor" val="tx"/>
                    </a:ext>
                  </a:extLst>
                </a:hlinkClick>
              </a:rPr>
              <a:t>CC BY-NC</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5567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E72FB-BEBA-1959-83E3-921091D0EF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27AADB-0CB5-44B4-CE57-6E9AFAD08BB6}"/>
              </a:ext>
            </a:extLst>
          </p:cNvPr>
          <p:cNvSpPr>
            <a:spLocks noGrp="1"/>
          </p:cNvSpPr>
          <p:nvPr>
            <p:ph type="ctrTitle"/>
          </p:nvPr>
        </p:nvSpPr>
        <p:spPr>
          <a:xfrm>
            <a:off x="1524000" y="2916146"/>
            <a:ext cx="9144000" cy="1025708"/>
          </a:xfrm>
        </p:spPr>
        <p:txBody>
          <a:bodyPr>
            <a:normAutofit fontScale="90000"/>
          </a:bodyPr>
          <a:lstStyle/>
          <a:p>
            <a:r>
              <a:rPr lang="en-US" spc="600" dirty="0"/>
              <a:t>Threat Modeling and </a:t>
            </a:r>
            <a:br>
              <a:rPr lang="en-US" spc="600" dirty="0"/>
            </a:br>
            <a:r>
              <a:rPr lang="en-US" spc="600" dirty="0"/>
              <a:t>Risk Management</a:t>
            </a:r>
          </a:p>
        </p:txBody>
      </p:sp>
    </p:spTree>
    <p:extLst>
      <p:ext uri="{BB962C8B-B14F-4D97-AF65-F5344CB8AC3E}">
        <p14:creationId xmlns:p14="http://schemas.microsoft.com/office/powerpoint/2010/main" val="3438450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258B0-3D75-352E-7EFD-F641530D6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9B3585-FEF9-8337-22B1-2412B037C327}"/>
              </a:ext>
            </a:extLst>
          </p:cNvPr>
          <p:cNvSpPr>
            <a:spLocks noGrp="1"/>
          </p:cNvSpPr>
          <p:nvPr>
            <p:ph type="title"/>
          </p:nvPr>
        </p:nvSpPr>
        <p:spPr/>
        <p:txBody>
          <a:bodyPr/>
          <a:lstStyle/>
          <a:p>
            <a:r>
              <a:rPr lang="en-US" dirty="0"/>
              <a:t>Fundamentals of Threat Modeling </a:t>
            </a:r>
          </a:p>
        </p:txBody>
      </p:sp>
      <p:graphicFrame>
        <p:nvGraphicFramePr>
          <p:cNvPr id="4" name="Content Placeholder 3">
            <a:extLst>
              <a:ext uri="{FF2B5EF4-FFF2-40B4-BE49-F238E27FC236}">
                <a16:creationId xmlns:a16="http://schemas.microsoft.com/office/drawing/2014/main" id="{F0449EFC-911E-F5BE-A980-2368DA3B9502}"/>
              </a:ext>
            </a:extLst>
          </p:cNvPr>
          <p:cNvGraphicFramePr>
            <a:graphicFrameLocks noGrp="1"/>
          </p:cNvGraphicFramePr>
          <p:nvPr>
            <p:ph idx="1"/>
          </p:nvPr>
        </p:nvGraphicFramePr>
        <p:xfrm>
          <a:off x="314325" y="1000125"/>
          <a:ext cx="11563350" cy="585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4656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308B4A-1A12-7B98-A10F-7543A4B52E94}"/>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96F2F56-6996-4DA0-1D9E-52208DB76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639C5320-EE30-BDDB-0334-CBBA62D74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4C42CC-B6DF-F200-1365-5AD52E1131FF}"/>
              </a:ext>
            </a:extLst>
          </p:cNvPr>
          <p:cNvSpPr>
            <a:spLocks noGrp="1"/>
          </p:cNvSpPr>
          <p:nvPr>
            <p:ph type="title"/>
          </p:nvPr>
        </p:nvSpPr>
        <p:spPr>
          <a:xfrm>
            <a:off x="387384" y="354225"/>
            <a:ext cx="6881026" cy="1322887"/>
          </a:xfrm>
        </p:spPr>
        <p:txBody>
          <a:bodyPr>
            <a:normAutofit/>
          </a:bodyPr>
          <a:lstStyle/>
          <a:p>
            <a:r>
              <a:rPr lang="en-US"/>
              <a:t>Risk Management </a:t>
            </a:r>
          </a:p>
        </p:txBody>
      </p:sp>
      <p:graphicFrame>
        <p:nvGraphicFramePr>
          <p:cNvPr id="7" name="Content Placeholder 6">
            <a:extLst>
              <a:ext uri="{FF2B5EF4-FFF2-40B4-BE49-F238E27FC236}">
                <a16:creationId xmlns:a16="http://schemas.microsoft.com/office/drawing/2014/main" id="{846465E2-1645-F216-3788-868A3765C39A}"/>
              </a:ext>
            </a:extLst>
          </p:cNvPr>
          <p:cNvGraphicFramePr>
            <a:graphicFrameLocks noGrp="1"/>
          </p:cNvGraphicFramePr>
          <p:nvPr>
            <p:ph idx="1"/>
          </p:nvPr>
        </p:nvGraphicFramePr>
        <p:xfrm>
          <a:off x="387384" y="1938727"/>
          <a:ext cx="6573951" cy="3908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ight Bracket 7">
            <a:extLst>
              <a:ext uri="{FF2B5EF4-FFF2-40B4-BE49-F238E27FC236}">
                <a16:creationId xmlns:a16="http://schemas.microsoft.com/office/drawing/2014/main" id="{98AAFF95-39CF-15B6-EFAF-46AAFCED7DAA}"/>
              </a:ext>
            </a:extLst>
          </p:cNvPr>
          <p:cNvSpPr/>
          <p:nvPr/>
        </p:nvSpPr>
        <p:spPr>
          <a:xfrm>
            <a:off x="6804816" y="1938726"/>
            <a:ext cx="1284741" cy="3908585"/>
          </a:xfrm>
          <a:prstGeom prst="rightBracket">
            <a:avLst>
              <a:gd name="adj" fmla="val 41488"/>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0" name="Diagram 9">
            <a:extLst>
              <a:ext uri="{FF2B5EF4-FFF2-40B4-BE49-F238E27FC236}">
                <a16:creationId xmlns:a16="http://schemas.microsoft.com/office/drawing/2014/main" id="{AD495537-9DB8-E67B-EDDB-39C1E36EC279}"/>
              </a:ext>
            </a:extLst>
          </p:cNvPr>
          <p:cNvGraphicFramePr/>
          <p:nvPr/>
        </p:nvGraphicFramePr>
        <p:xfrm>
          <a:off x="8459515" y="2393731"/>
          <a:ext cx="2686272" cy="29985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179609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33F728-92AB-2C2C-0ACB-11B834E5766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BF6960B-9A88-B9B1-AE09-B4B193235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018A1A-0230-F9F5-470F-277B5091160A}"/>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dirty="0">
                <a:solidFill>
                  <a:schemeClr val="tx1"/>
                </a:solidFill>
              </a:rPr>
              <a:t>Ways to Manage Risk</a:t>
            </a:r>
          </a:p>
        </p:txBody>
      </p:sp>
      <p:pic>
        <p:nvPicPr>
          <p:cNvPr id="6" name="Picture 5" descr="Shape&#10;&#10;Description automatically generated with medium confidence">
            <a:extLst>
              <a:ext uri="{FF2B5EF4-FFF2-40B4-BE49-F238E27FC236}">
                <a16:creationId xmlns:a16="http://schemas.microsoft.com/office/drawing/2014/main" id="{249FA7AF-3AD9-0F0A-AFDC-02DD5DF206A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523" r="678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C78A729F-902F-BF26-7D97-7F663F4FAEE0}"/>
              </a:ext>
            </a:extLst>
          </p:cNvPr>
          <p:cNvSpPr txBox="1"/>
          <p:nvPr/>
        </p:nvSpPr>
        <p:spPr>
          <a:xfrm>
            <a:off x="9732672" y="6657945"/>
            <a:ext cx="2459328"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www.aliem.com/paucis-verbis-lifetime-attributable-risk-of-cancer-from-ct/">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nc-nd/3.0/">
                  <a:extLst>
                    <a:ext uri="{A12FA001-AC4F-418D-AE19-62706E023703}">
                      <ahyp:hlinkClr xmlns:ahyp="http://schemas.microsoft.com/office/drawing/2018/hyperlinkcolor" val="tx"/>
                    </a:ext>
                  </a:extLst>
                </a:hlinkClick>
              </a:rPr>
              <a:t>CC BY-NC-ND</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8" name="Content Placeholder 7">
            <a:extLst>
              <a:ext uri="{FF2B5EF4-FFF2-40B4-BE49-F238E27FC236}">
                <a16:creationId xmlns:a16="http://schemas.microsoft.com/office/drawing/2014/main" id="{F8E76EC0-7DB7-E3B5-668D-EE217CCD4FD0}"/>
              </a:ext>
            </a:extLst>
          </p:cNvPr>
          <p:cNvGraphicFramePr>
            <a:graphicFrameLocks noGrp="1"/>
          </p:cNvGraphicFramePr>
          <p:nvPr>
            <p:ph sz="half" idx="1"/>
          </p:nvPr>
        </p:nvGraphicFramePr>
        <p:xfrm>
          <a:off x="553720" y="1850072"/>
          <a:ext cx="7137400" cy="46428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6637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86512-3EE2-568E-61BC-9C12222D7429}"/>
              </a:ext>
            </a:extLst>
          </p:cNvPr>
          <p:cNvSpPr>
            <a:spLocks noGrp="1"/>
          </p:cNvSpPr>
          <p:nvPr>
            <p:ph type="title"/>
          </p:nvPr>
        </p:nvSpPr>
        <p:spPr>
          <a:xfrm>
            <a:off x="279400" y="0"/>
            <a:ext cx="10515600" cy="1325563"/>
          </a:xfrm>
        </p:spPr>
        <p:txBody>
          <a:bodyPr/>
          <a:lstStyle/>
          <a:p>
            <a:r>
              <a:rPr lang="en-US" dirty="0"/>
              <a:t>An Enterprise View of Risk</a:t>
            </a:r>
          </a:p>
        </p:txBody>
      </p:sp>
      <p:sp>
        <p:nvSpPr>
          <p:cNvPr id="3" name="Content Placeholder 2">
            <a:extLst>
              <a:ext uri="{FF2B5EF4-FFF2-40B4-BE49-F238E27FC236}">
                <a16:creationId xmlns:a16="http://schemas.microsoft.com/office/drawing/2014/main" id="{7343243A-67F3-91A0-6619-2A52009A85FC}"/>
              </a:ext>
            </a:extLst>
          </p:cNvPr>
          <p:cNvSpPr>
            <a:spLocks noGrp="1"/>
          </p:cNvSpPr>
          <p:nvPr>
            <p:ph idx="1"/>
          </p:nvPr>
        </p:nvSpPr>
        <p:spPr>
          <a:xfrm>
            <a:off x="414868" y="1707090"/>
            <a:ext cx="7179732" cy="5616575"/>
          </a:xfrm>
        </p:spPr>
        <p:txBody>
          <a:bodyPr>
            <a:normAutofit/>
          </a:bodyPr>
          <a:lstStyle/>
          <a:p>
            <a:pPr marL="0" indent="0">
              <a:buNone/>
            </a:pPr>
            <a:r>
              <a:rPr lang="en-US" sz="2000" dirty="0"/>
              <a:t>Remember that from an Enterprise Risk Management (ERM) perspective, there are different overarching categories of risk.</a:t>
            </a:r>
          </a:p>
          <a:p>
            <a:pPr marL="0" indent="0">
              <a:buNone/>
            </a:pPr>
            <a:endParaRPr lang="en-US" dirty="0"/>
          </a:p>
          <a:p>
            <a:pPr marL="0" indent="0">
              <a:buNone/>
            </a:pPr>
            <a:r>
              <a:rPr lang="en-US" b="1" u="sng" dirty="0"/>
              <a:t>Key risk categories:</a:t>
            </a:r>
          </a:p>
          <a:p>
            <a:r>
              <a:rPr lang="en-US" dirty="0"/>
              <a:t>Business Risk </a:t>
            </a:r>
            <a:r>
              <a:rPr lang="en-US" sz="1600" dirty="0"/>
              <a:t>(includes irrelevancy)</a:t>
            </a:r>
            <a:r>
              <a:rPr lang="en-US" dirty="0"/>
              <a:t>.</a:t>
            </a:r>
          </a:p>
          <a:p>
            <a:r>
              <a:rPr lang="en-US" dirty="0"/>
              <a:t>Technology Risk </a:t>
            </a:r>
            <a:r>
              <a:rPr lang="en-US" sz="1600" dirty="0"/>
              <a:t>(includes security)</a:t>
            </a:r>
            <a:r>
              <a:rPr lang="en-US" dirty="0"/>
              <a:t>.</a:t>
            </a:r>
          </a:p>
          <a:p>
            <a:r>
              <a:rPr lang="en-US" dirty="0"/>
              <a:t>Financial Risk </a:t>
            </a:r>
            <a:r>
              <a:rPr lang="en-US" sz="1600" dirty="0"/>
              <a:t>(includes lawsuits)</a:t>
            </a:r>
            <a:r>
              <a:rPr lang="en-US" dirty="0"/>
              <a:t>.</a:t>
            </a:r>
          </a:p>
          <a:p>
            <a:endParaRPr lang="en-US" dirty="0"/>
          </a:p>
          <a:p>
            <a:pPr marL="0" indent="0">
              <a:buNone/>
            </a:pPr>
            <a:r>
              <a:rPr lang="en-US" sz="2000" dirty="0"/>
              <a:t>When we talk cyber risk, it is important for us to always remember we are not the only kind of risk an organization needs to consider.  </a:t>
            </a:r>
          </a:p>
        </p:txBody>
      </p:sp>
      <p:pic>
        <p:nvPicPr>
          <p:cNvPr id="3074" name="Picture 2" descr="Generated image">
            <a:extLst>
              <a:ext uri="{FF2B5EF4-FFF2-40B4-BE49-F238E27FC236}">
                <a16:creationId xmlns:a16="http://schemas.microsoft.com/office/drawing/2014/main" id="{6DB7608F-E166-8A95-BADB-695A839C5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599" y="2032000"/>
            <a:ext cx="3674533" cy="3674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736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3151-5B21-46E3-B5D7-B022B0A82DA9}"/>
              </a:ext>
            </a:extLst>
          </p:cNvPr>
          <p:cNvSpPr>
            <a:spLocks noGrp="1"/>
          </p:cNvSpPr>
          <p:nvPr>
            <p:ph type="title"/>
          </p:nvPr>
        </p:nvSpPr>
        <p:spPr/>
        <p:txBody>
          <a:bodyPr/>
          <a:lstStyle/>
          <a:p>
            <a:r>
              <a:rPr lang="en-US" dirty="0"/>
              <a:t>Initial Flow: Involves User Interaction </a:t>
            </a:r>
          </a:p>
        </p:txBody>
      </p:sp>
      <p:sp>
        <p:nvSpPr>
          <p:cNvPr id="3" name="Rectangle: Rounded Corners 2">
            <a:extLst>
              <a:ext uri="{FF2B5EF4-FFF2-40B4-BE49-F238E27FC236}">
                <a16:creationId xmlns:a16="http://schemas.microsoft.com/office/drawing/2014/main" id="{145D5471-4003-4E96-AFEE-92669DAE74AA}"/>
              </a:ext>
            </a:extLst>
          </p:cNvPr>
          <p:cNvSpPr/>
          <p:nvPr/>
        </p:nvSpPr>
        <p:spPr>
          <a:xfrm>
            <a:off x="363979" y="3429000"/>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Something Happens</a:t>
            </a:r>
          </a:p>
        </p:txBody>
      </p:sp>
      <p:sp>
        <p:nvSpPr>
          <p:cNvPr id="4" name="Rectangle: Rounded Corners 3">
            <a:extLst>
              <a:ext uri="{FF2B5EF4-FFF2-40B4-BE49-F238E27FC236}">
                <a16:creationId xmlns:a16="http://schemas.microsoft.com/office/drawing/2014/main" id="{C6569F55-2151-414C-A3F5-5BC63F6A723F}"/>
              </a:ext>
            </a:extLst>
          </p:cNvPr>
          <p:cNvSpPr/>
          <p:nvPr/>
        </p:nvSpPr>
        <p:spPr>
          <a:xfrm>
            <a:off x="3108661" y="1278384"/>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Link</a:t>
            </a:r>
          </a:p>
        </p:txBody>
      </p:sp>
      <p:sp>
        <p:nvSpPr>
          <p:cNvPr id="5" name="Rectangle: Rounded Corners 4">
            <a:extLst>
              <a:ext uri="{FF2B5EF4-FFF2-40B4-BE49-F238E27FC236}">
                <a16:creationId xmlns:a16="http://schemas.microsoft.com/office/drawing/2014/main" id="{7BC36416-25D6-4096-B758-26270ACB22FD}"/>
              </a:ext>
            </a:extLst>
          </p:cNvPr>
          <p:cNvSpPr/>
          <p:nvPr/>
        </p:nvSpPr>
        <p:spPr>
          <a:xfrm>
            <a:off x="3108661" y="2736543"/>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Attachment </a:t>
            </a:r>
          </a:p>
        </p:txBody>
      </p:sp>
      <p:sp>
        <p:nvSpPr>
          <p:cNvPr id="6" name="Rectangle: Rounded Corners 5">
            <a:extLst>
              <a:ext uri="{FF2B5EF4-FFF2-40B4-BE49-F238E27FC236}">
                <a16:creationId xmlns:a16="http://schemas.microsoft.com/office/drawing/2014/main" id="{FD4E0B3E-9BF7-4EA5-9A5A-9A9F4CCC5ACE}"/>
              </a:ext>
            </a:extLst>
          </p:cNvPr>
          <p:cNvSpPr/>
          <p:nvPr/>
        </p:nvSpPr>
        <p:spPr>
          <a:xfrm>
            <a:off x="5427214" y="1278384"/>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Phishing</a:t>
            </a:r>
          </a:p>
        </p:txBody>
      </p:sp>
      <p:sp>
        <p:nvSpPr>
          <p:cNvPr id="7" name="Rectangle: Rounded Corners 6">
            <a:extLst>
              <a:ext uri="{FF2B5EF4-FFF2-40B4-BE49-F238E27FC236}">
                <a16:creationId xmlns:a16="http://schemas.microsoft.com/office/drawing/2014/main" id="{0C20405E-9AFC-4951-8169-75A6E80C9EF0}"/>
              </a:ext>
            </a:extLst>
          </p:cNvPr>
          <p:cNvSpPr/>
          <p:nvPr/>
        </p:nvSpPr>
        <p:spPr>
          <a:xfrm>
            <a:off x="5427214" y="2732101"/>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Malware</a:t>
            </a:r>
          </a:p>
        </p:txBody>
      </p:sp>
      <p:sp>
        <p:nvSpPr>
          <p:cNvPr id="8" name="Rectangle: Rounded Corners 7">
            <a:extLst>
              <a:ext uri="{FF2B5EF4-FFF2-40B4-BE49-F238E27FC236}">
                <a16:creationId xmlns:a16="http://schemas.microsoft.com/office/drawing/2014/main" id="{75A99DEF-FC1A-4D60-A436-5D29092FC37C}"/>
              </a:ext>
            </a:extLst>
          </p:cNvPr>
          <p:cNvSpPr/>
          <p:nvPr/>
        </p:nvSpPr>
        <p:spPr>
          <a:xfrm>
            <a:off x="3108661" y="4194702"/>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Watering Hole </a:t>
            </a:r>
          </a:p>
        </p:txBody>
      </p:sp>
      <p:sp>
        <p:nvSpPr>
          <p:cNvPr id="9" name="Rectangle: Rounded Corners 8">
            <a:extLst>
              <a:ext uri="{FF2B5EF4-FFF2-40B4-BE49-F238E27FC236}">
                <a16:creationId xmlns:a16="http://schemas.microsoft.com/office/drawing/2014/main" id="{49AC9510-F56E-42CB-8539-6AF7C57263CA}"/>
              </a:ext>
            </a:extLst>
          </p:cNvPr>
          <p:cNvSpPr/>
          <p:nvPr/>
        </p:nvSpPr>
        <p:spPr>
          <a:xfrm>
            <a:off x="3108661" y="5652861"/>
            <a:ext cx="1376039" cy="7368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Insider Threat </a:t>
            </a:r>
          </a:p>
        </p:txBody>
      </p:sp>
      <p:sp>
        <p:nvSpPr>
          <p:cNvPr id="10" name="Flowchart: Decision 9">
            <a:extLst>
              <a:ext uri="{FF2B5EF4-FFF2-40B4-BE49-F238E27FC236}">
                <a16:creationId xmlns:a16="http://schemas.microsoft.com/office/drawing/2014/main" id="{12B04D9F-E217-433C-87DF-93D7C3388E13}"/>
              </a:ext>
            </a:extLst>
          </p:cNvPr>
          <p:cNvSpPr/>
          <p:nvPr/>
        </p:nvSpPr>
        <p:spPr>
          <a:xfrm>
            <a:off x="7477955" y="2613215"/>
            <a:ext cx="1879104" cy="974618"/>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Did it execute?</a:t>
            </a:r>
          </a:p>
        </p:txBody>
      </p:sp>
      <p:sp>
        <p:nvSpPr>
          <p:cNvPr id="11" name="Flowchart: Decision 10">
            <a:extLst>
              <a:ext uri="{FF2B5EF4-FFF2-40B4-BE49-F238E27FC236}">
                <a16:creationId xmlns:a16="http://schemas.microsoft.com/office/drawing/2014/main" id="{6B582CE0-4CF6-4A43-8567-CCB528775EFF}"/>
              </a:ext>
            </a:extLst>
          </p:cNvPr>
          <p:cNvSpPr/>
          <p:nvPr/>
        </p:nvSpPr>
        <p:spPr>
          <a:xfrm>
            <a:off x="7477955" y="1150614"/>
            <a:ext cx="1879104" cy="974618"/>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Was the link clicked?</a:t>
            </a:r>
          </a:p>
        </p:txBody>
      </p:sp>
      <p:cxnSp>
        <p:nvCxnSpPr>
          <p:cNvPr id="13" name="Connector: Curved 12">
            <a:extLst>
              <a:ext uri="{FF2B5EF4-FFF2-40B4-BE49-F238E27FC236}">
                <a16:creationId xmlns:a16="http://schemas.microsoft.com/office/drawing/2014/main" id="{EFFBB913-6D9D-4F54-B05E-F16B77F2934A}"/>
              </a:ext>
            </a:extLst>
          </p:cNvPr>
          <p:cNvCxnSpPr>
            <a:stCxn id="8" idx="3"/>
            <a:endCxn id="7" idx="2"/>
          </p:cNvCxnSpPr>
          <p:nvPr/>
        </p:nvCxnSpPr>
        <p:spPr>
          <a:xfrm flipV="1">
            <a:off x="4484700" y="3468948"/>
            <a:ext cx="1630534" cy="10941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6957FD66-B3C7-473D-A164-345971D286D7}"/>
              </a:ext>
            </a:extLst>
          </p:cNvPr>
          <p:cNvCxnSpPr>
            <a:stCxn id="3" idx="3"/>
            <a:endCxn id="4" idx="1"/>
          </p:cNvCxnSpPr>
          <p:nvPr/>
        </p:nvCxnSpPr>
        <p:spPr>
          <a:xfrm flipV="1">
            <a:off x="1740018" y="1646808"/>
            <a:ext cx="1368643" cy="21506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26DAFA2E-61F0-4D94-B7AC-1284C122A247}"/>
              </a:ext>
            </a:extLst>
          </p:cNvPr>
          <p:cNvCxnSpPr>
            <a:stCxn id="3" idx="3"/>
            <a:endCxn id="8" idx="1"/>
          </p:cNvCxnSpPr>
          <p:nvPr/>
        </p:nvCxnSpPr>
        <p:spPr>
          <a:xfrm>
            <a:off x="1740018" y="3797424"/>
            <a:ext cx="1368643" cy="7657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749AD913-720D-47A1-8031-752D4621C76F}"/>
              </a:ext>
            </a:extLst>
          </p:cNvPr>
          <p:cNvCxnSpPr>
            <a:stCxn id="3" idx="3"/>
            <a:endCxn id="5" idx="1"/>
          </p:cNvCxnSpPr>
          <p:nvPr/>
        </p:nvCxnSpPr>
        <p:spPr>
          <a:xfrm flipV="1">
            <a:off x="1740018" y="3104967"/>
            <a:ext cx="1368643" cy="6924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8950F204-83E9-447F-9448-C3B50A6404DA}"/>
              </a:ext>
            </a:extLst>
          </p:cNvPr>
          <p:cNvCxnSpPr>
            <a:stCxn id="3" idx="3"/>
            <a:endCxn id="9" idx="1"/>
          </p:cNvCxnSpPr>
          <p:nvPr/>
        </p:nvCxnSpPr>
        <p:spPr>
          <a:xfrm>
            <a:off x="1740018" y="3797424"/>
            <a:ext cx="1368643" cy="22238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lowchart: Terminator 23">
            <a:extLst>
              <a:ext uri="{FF2B5EF4-FFF2-40B4-BE49-F238E27FC236}">
                <a16:creationId xmlns:a16="http://schemas.microsoft.com/office/drawing/2014/main" id="{1D0BF1BE-EB79-4457-99AF-F19505309402}"/>
              </a:ext>
            </a:extLst>
          </p:cNvPr>
          <p:cNvSpPr/>
          <p:nvPr/>
        </p:nvSpPr>
        <p:spPr>
          <a:xfrm>
            <a:off x="10031761" y="1278384"/>
            <a:ext cx="1713390" cy="723528"/>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See Account and Identity Flow (X)</a:t>
            </a:r>
          </a:p>
        </p:txBody>
      </p:sp>
      <p:cxnSp>
        <p:nvCxnSpPr>
          <p:cNvPr id="26" name="Straight Arrow Connector 25">
            <a:extLst>
              <a:ext uri="{FF2B5EF4-FFF2-40B4-BE49-F238E27FC236}">
                <a16:creationId xmlns:a16="http://schemas.microsoft.com/office/drawing/2014/main" id="{16E3CA0E-F888-447B-A05B-E3D2BBEDEA12}"/>
              </a:ext>
            </a:extLst>
          </p:cNvPr>
          <p:cNvCxnSpPr>
            <a:stCxn id="4" idx="2"/>
            <a:endCxn id="5" idx="0"/>
          </p:cNvCxnSpPr>
          <p:nvPr/>
        </p:nvCxnSpPr>
        <p:spPr>
          <a:xfrm>
            <a:off x="3796681" y="2015231"/>
            <a:ext cx="0" cy="721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C80C7EC-9F17-46D2-9887-7699D52EC5F1}"/>
              </a:ext>
            </a:extLst>
          </p:cNvPr>
          <p:cNvCxnSpPr>
            <a:cxnSpLocks/>
            <a:stCxn id="6" idx="3"/>
            <a:endCxn id="11" idx="1"/>
          </p:cNvCxnSpPr>
          <p:nvPr/>
        </p:nvCxnSpPr>
        <p:spPr>
          <a:xfrm flipV="1">
            <a:off x="6803253" y="1637923"/>
            <a:ext cx="674702" cy="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B052CC8-73F7-4F2F-AE47-5892EB617613}"/>
              </a:ext>
            </a:extLst>
          </p:cNvPr>
          <p:cNvCxnSpPr>
            <a:stCxn id="4" idx="3"/>
            <a:endCxn id="6" idx="1"/>
          </p:cNvCxnSpPr>
          <p:nvPr/>
        </p:nvCxnSpPr>
        <p:spPr>
          <a:xfrm>
            <a:off x="4484700" y="1646808"/>
            <a:ext cx="942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9EB35C2-2549-43A5-9A4B-A8F6B2508B33}"/>
              </a:ext>
            </a:extLst>
          </p:cNvPr>
          <p:cNvCxnSpPr>
            <a:stCxn id="11" idx="3"/>
            <a:endCxn id="24" idx="1"/>
          </p:cNvCxnSpPr>
          <p:nvPr/>
        </p:nvCxnSpPr>
        <p:spPr>
          <a:xfrm>
            <a:off x="9357059" y="1637923"/>
            <a:ext cx="674702" cy="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8D0423-0D72-4A9D-BB0A-0CAC4DC9383D}"/>
              </a:ext>
            </a:extLst>
          </p:cNvPr>
          <p:cNvCxnSpPr>
            <a:stCxn id="5" idx="3"/>
            <a:endCxn id="7" idx="1"/>
          </p:cNvCxnSpPr>
          <p:nvPr/>
        </p:nvCxnSpPr>
        <p:spPr>
          <a:xfrm flipV="1">
            <a:off x="4484700" y="3100525"/>
            <a:ext cx="942514" cy="4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FD4244E3-1FD5-4A34-BF4F-B58F0E520166}"/>
              </a:ext>
            </a:extLst>
          </p:cNvPr>
          <p:cNvCxnSpPr>
            <a:stCxn id="5" idx="3"/>
            <a:endCxn id="6" idx="1"/>
          </p:cNvCxnSpPr>
          <p:nvPr/>
        </p:nvCxnSpPr>
        <p:spPr>
          <a:xfrm flipV="1">
            <a:off x="4484700" y="1646808"/>
            <a:ext cx="942514" cy="14581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A1F297A2-D0EF-4C74-8FB8-9238EA481446}"/>
              </a:ext>
            </a:extLst>
          </p:cNvPr>
          <p:cNvCxnSpPr>
            <a:stCxn id="4" idx="3"/>
            <a:endCxn id="7" idx="1"/>
          </p:cNvCxnSpPr>
          <p:nvPr/>
        </p:nvCxnSpPr>
        <p:spPr>
          <a:xfrm>
            <a:off x="4484700" y="1646808"/>
            <a:ext cx="942514" cy="145371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F337F3D-FBFC-4039-B376-DF25649F26AE}"/>
              </a:ext>
            </a:extLst>
          </p:cNvPr>
          <p:cNvCxnSpPr>
            <a:stCxn id="7" idx="3"/>
            <a:endCxn id="10" idx="1"/>
          </p:cNvCxnSpPr>
          <p:nvPr/>
        </p:nvCxnSpPr>
        <p:spPr>
          <a:xfrm flipV="1">
            <a:off x="6803253" y="3100524"/>
            <a:ext cx="6747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Terminator 48">
            <a:extLst>
              <a:ext uri="{FF2B5EF4-FFF2-40B4-BE49-F238E27FC236}">
                <a16:creationId xmlns:a16="http://schemas.microsoft.com/office/drawing/2014/main" id="{B2746B57-4260-4669-BD5B-9642D69AE7EE}"/>
              </a:ext>
            </a:extLst>
          </p:cNvPr>
          <p:cNvSpPr/>
          <p:nvPr/>
        </p:nvSpPr>
        <p:spPr>
          <a:xfrm>
            <a:off x="10031761" y="2745420"/>
            <a:ext cx="1713390" cy="723528"/>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See endpoint malware flow (Y)</a:t>
            </a:r>
          </a:p>
        </p:txBody>
      </p:sp>
      <p:cxnSp>
        <p:nvCxnSpPr>
          <p:cNvPr id="51" name="Straight Arrow Connector 50">
            <a:extLst>
              <a:ext uri="{FF2B5EF4-FFF2-40B4-BE49-F238E27FC236}">
                <a16:creationId xmlns:a16="http://schemas.microsoft.com/office/drawing/2014/main" id="{BAFDFC79-9717-4044-BFD7-010E01793978}"/>
              </a:ext>
            </a:extLst>
          </p:cNvPr>
          <p:cNvCxnSpPr>
            <a:stCxn id="10" idx="3"/>
            <a:endCxn id="49" idx="1"/>
          </p:cNvCxnSpPr>
          <p:nvPr/>
        </p:nvCxnSpPr>
        <p:spPr>
          <a:xfrm>
            <a:off x="9357059" y="3100524"/>
            <a:ext cx="674702" cy="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A06F4B89-CD09-41BD-98B6-199CF79DD4C6}"/>
              </a:ext>
            </a:extLst>
          </p:cNvPr>
          <p:cNvSpPr/>
          <p:nvPr/>
        </p:nvSpPr>
        <p:spPr>
          <a:xfrm>
            <a:off x="4842767" y="5792684"/>
            <a:ext cx="457200" cy="4572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7" name="Straight Arrow Connector 56">
            <a:extLst>
              <a:ext uri="{FF2B5EF4-FFF2-40B4-BE49-F238E27FC236}">
                <a16:creationId xmlns:a16="http://schemas.microsoft.com/office/drawing/2014/main" id="{D5B55CA4-1D37-4D7C-803D-430FF3AF01A9}"/>
              </a:ext>
            </a:extLst>
          </p:cNvPr>
          <p:cNvCxnSpPr>
            <a:stCxn id="9" idx="3"/>
            <a:endCxn id="55" idx="2"/>
          </p:cNvCxnSpPr>
          <p:nvPr/>
        </p:nvCxnSpPr>
        <p:spPr>
          <a:xfrm flipV="1">
            <a:off x="4484700" y="6021284"/>
            <a:ext cx="3580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A90BB50-1D91-43D8-8124-501F1520EF32}"/>
              </a:ext>
            </a:extLst>
          </p:cNvPr>
          <p:cNvSpPr/>
          <p:nvPr/>
        </p:nvSpPr>
        <p:spPr>
          <a:xfrm>
            <a:off x="10659856" y="506261"/>
            <a:ext cx="457200" cy="4572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0" name="Straight Arrow Connector 59">
            <a:extLst>
              <a:ext uri="{FF2B5EF4-FFF2-40B4-BE49-F238E27FC236}">
                <a16:creationId xmlns:a16="http://schemas.microsoft.com/office/drawing/2014/main" id="{F39238FB-7FF1-4C26-A367-A3991836ED33}"/>
              </a:ext>
            </a:extLst>
          </p:cNvPr>
          <p:cNvCxnSpPr>
            <a:stCxn id="58" idx="4"/>
            <a:endCxn id="24" idx="0"/>
          </p:cNvCxnSpPr>
          <p:nvPr/>
        </p:nvCxnSpPr>
        <p:spPr>
          <a:xfrm>
            <a:off x="10888456" y="963461"/>
            <a:ext cx="0" cy="3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A270117-AD39-4740-A1D4-9F83C07F7AB5}"/>
              </a:ext>
            </a:extLst>
          </p:cNvPr>
          <p:cNvSpPr txBox="1"/>
          <p:nvPr/>
        </p:nvSpPr>
        <p:spPr>
          <a:xfrm>
            <a:off x="9241648" y="1333937"/>
            <a:ext cx="7901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2AD0379C-6BDC-4544-9994-4A763FDE5FCD}"/>
              </a:ext>
            </a:extLst>
          </p:cNvPr>
          <p:cNvSpPr txBox="1"/>
          <p:nvPr/>
        </p:nvSpPr>
        <p:spPr>
          <a:xfrm>
            <a:off x="9299354" y="2761305"/>
            <a:ext cx="7901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6F893244-0D9D-4357-BF92-8B4F039E222A}"/>
              </a:ext>
            </a:extLst>
          </p:cNvPr>
          <p:cNvSpPr txBox="1"/>
          <p:nvPr/>
        </p:nvSpPr>
        <p:spPr>
          <a:xfrm>
            <a:off x="3039858" y="4982558"/>
            <a:ext cx="15136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Malvertising, reflected XSS, etc.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41E903C0-255A-4DFF-8870-708461C10240}"/>
              </a:ext>
            </a:extLst>
          </p:cNvPr>
          <p:cNvSpPr txBox="1"/>
          <p:nvPr/>
        </p:nvSpPr>
        <p:spPr>
          <a:xfrm>
            <a:off x="229331" y="1832301"/>
            <a:ext cx="1710436"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that links can have malware and malware and attachments can have phishing links.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6" name="Straight Arrow Connector 65">
            <a:extLst>
              <a:ext uri="{FF2B5EF4-FFF2-40B4-BE49-F238E27FC236}">
                <a16:creationId xmlns:a16="http://schemas.microsoft.com/office/drawing/2014/main" id="{3C37A23A-C68E-4E86-AA9A-09AA17AB8ACE}"/>
              </a:ext>
            </a:extLst>
          </p:cNvPr>
          <p:cNvCxnSpPr>
            <a:stCxn id="49" idx="0"/>
            <a:endCxn id="24" idx="2"/>
          </p:cNvCxnSpPr>
          <p:nvPr/>
        </p:nvCxnSpPr>
        <p:spPr>
          <a:xfrm flipV="1">
            <a:off x="10888456" y="2001912"/>
            <a:ext cx="0" cy="74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B343E60-12DD-4F49-BF50-6B78077069F2}"/>
              </a:ext>
            </a:extLst>
          </p:cNvPr>
          <p:cNvSpPr txBox="1"/>
          <p:nvPr/>
        </p:nvSpPr>
        <p:spPr>
          <a:xfrm>
            <a:off x="8885063" y="2109722"/>
            <a:ext cx="20033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Malware on a host can also compromise credentials.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BEB22494-1B2B-439B-979E-DCB7CF05466E}"/>
              </a:ext>
            </a:extLst>
          </p:cNvPr>
          <p:cNvSpPr txBox="1"/>
          <p:nvPr/>
        </p:nvSpPr>
        <p:spPr>
          <a:xfrm>
            <a:off x="6447406" y="5213390"/>
            <a:ext cx="4669650" cy="132343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Depending on the outcome of the flow may lead to account compromise or host compromise, which is where the user/no-user interaction paths begin to converge.  </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Stick Figure Drawings Evil Vector Images (58)">
            <a:extLst>
              <a:ext uri="{FF2B5EF4-FFF2-40B4-BE49-F238E27FC236}">
                <a16:creationId xmlns:a16="http://schemas.microsoft.com/office/drawing/2014/main" id="{4C235D2A-148D-574A-A72E-FA57DE2A6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59" y="4387162"/>
            <a:ext cx="1375579" cy="173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2530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524000" y="2916146"/>
            <a:ext cx="9144000" cy="1025708"/>
          </a:xfrm>
        </p:spPr>
        <p:txBody>
          <a:bodyPr>
            <a:normAutofit/>
          </a:bodyPr>
          <a:lstStyle/>
          <a:p>
            <a:r>
              <a:rPr lang="en-US" spc="600" dirty="0" err="1"/>
              <a:t>Lolz</a:t>
            </a:r>
            <a:endParaRPr lang="en-US" spc="600" dirty="0"/>
          </a:p>
        </p:txBody>
      </p:sp>
    </p:spTree>
    <p:extLst>
      <p:ext uri="{BB962C8B-B14F-4D97-AF65-F5344CB8AC3E}">
        <p14:creationId xmlns:p14="http://schemas.microsoft.com/office/powerpoint/2010/main" val="11250575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29E03E-533A-DE96-8028-203BB8B7A55D}"/>
              </a:ext>
            </a:extLst>
          </p:cNvPr>
          <p:cNvSpPr>
            <a:spLocks noGrp="1"/>
          </p:cNvSpPr>
          <p:nvPr>
            <p:ph type="title"/>
          </p:nvPr>
        </p:nvSpPr>
        <p:spPr>
          <a:xfrm>
            <a:off x="838201" y="345810"/>
            <a:ext cx="5120561" cy="1325563"/>
          </a:xfrm>
        </p:spPr>
        <p:txBody>
          <a:bodyPr>
            <a:normAutofit/>
          </a:bodyPr>
          <a:lstStyle/>
          <a:p>
            <a:r>
              <a:rPr lang="en-US" sz="2800"/>
              <a:t>Why do Advanced Persistent Threats Utilize Living Off the Land Techniques?</a:t>
            </a:r>
          </a:p>
        </p:txBody>
      </p:sp>
      <p:sp>
        <p:nvSpPr>
          <p:cNvPr id="3" name="Content Placeholder 2">
            <a:extLst>
              <a:ext uri="{FF2B5EF4-FFF2-40B4-BE49-F238E27FC236}">
                <a16:creationId xmlns:a16="http://schemas.microsoft.com/office/drawing/2014/main" id="{162A2FE1-56FC-7B82-7ED4-9128A0AA5878}"/>
              </a:ext>
            </a:extLst>
          </p:cNvPr>
          <p:cNvSpPr>
            <a:spLocks noGrp="1"/>
          </p:cNvSpPr>
          <p:nvPr>
            <p:ph idx="1"/>
          </p:nvPr>
        </p:nvSpPr>
        <p:spPr>
          <a:xfrm>
            <a:off x="452678" y="1671373"/>
            <a:ext cx="5243616" cy="4982346"/>
          </a:xfrm>
        </p:spPr>
        <p:txBody>
          <a:bodyPr>
            <a:normAutofit/>
          </a:bodyPr>
          <a:lstStyle/>
          <a:p>
            <a:r>
              <a:rPr lang="en-US" sz="1600" dirty="0"/>
              <a:t>The Cons of a common attack or in physical terms a “Smash and Grab Job”</a:t>
            </a:r>
          </a:p>
          <a:p>
            <a:pPr lvl="1"/>
            <a:r>
              <a:rPr lang="en-US" sz="1200" dirty="0"/>
              <a:t>Noisy</a:t>
            </a:r>
          </a:p>
          <a:p>
            <a:pPr lvl="1"/>
            <a:r>
              <a:rPr lang="en-US" sz="1200" dirty="0"/>
              <a:t>Commonly remediated by compensating controls</a:t>
            </a:r>
          </a:p>
          <a:p>
            <a:pPr lvl="1"/>
            <a:r>
              <a:rPr lang="en-US" sz="1200" dirty="0"/>
              <a:t>Harder to achieve bigger objectives on bigger institutions</a:t>
            </a:r>
          </a:p>
          <a:p>
            <a:pPr lvl="1"/>
            <a:r>
              <a:rPr lang="en-US" sz="1200" dirty="0"/>
              <a:t>Traditional remediation plans and detection logic in place to detect common attacks</a:t>
            </a:r>
          </a:p>
          <a:p>
            <a:pPr lvl="1"/>
            <a:r>
              <a:rPr lang="en-US" sz="1200" dirty="0"/>
              <a:t>Malware analysis and reverse engineering can curate Indicators of compromise that can be attributed to the adversary (Leads to preventing future attacks and event potential arrests and legal or criminal penalties. </a:t>
            </a:r>
          </a:p>
          <a:p>
            <a:r>
              <a:rPr lang="en-US" sz="1600" dirty="0"/>
              <a:t>Benefits of living off the land</a:t>
            </a:r>
          </a:p>
          <a:p>
            <a:pPr lvl="1"/>
            <a:r>
              <a:rPr lang="en-US" sz="1200" dirty="0"/>
              <a:t>Attributed to living by eating the available food on the land, adversaries and malware creators take advantage of the computer’s built-in tools and utilities as introduced at DerbyCon3 in 2013. </a:t>
            </a:r>
          </a:p>
          <a:p>
            <a:pPr lvl="1"/>
            <a:r>
              <a:rPr lang="en-US" sz="1200" dirty="0"/>
              <a:t>Utilized signed programs scripts and libraries to blend in and evade defensive controls to perform Reconnaissance, Filer operations, arbitrary code execution, lateral movement, and other compensating control bypass techniques</a:t>
            </a:r>
          </a:p>
          <a:p>
            <a:pPr lvl="1"/>
            <a:r>
              <a:rPr lang="en-US" sz="1200" dirty="0"/>
              <a:t>Hide in plain sight</a:t>
            </a:r>
          </a:p>
          <a:p>
            <a:pPr lvl="1"/>
            <a:r>
              <a:rPr lang="en-US" sz="1200" dirty="0"/>
              <a:t>Commonly attributed to privilege escalation, pivoting, and information exfiltration such as intellectual property or other personal information for monetization.  </a:t>
            </a:r>
          </a:p>
          <a:p>
            <a:pPr lvl="1"/>
            <a:endParaRPr lang="en-US" sz="900"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descr="A group of people watching a person on a television&#10;&#10;Description automatically generated with low confidence">
            <a:extLst>
              <a:ext uri="{FF2B5EF4-FFF2-40B4-BE49-F238E27FC236}">
                <a16:creationId xmlns:a16="http://schemas.microsoft.com/office/drawing/2014/main" id="{FF8C6850-024A-2310-CC7D-1ADAFD39E79E}"/>
              </a:ext>
            </a:extLst>
          </p:cNvPr>
          <p:cNvPicPr>
            <a:picLocks noChangeAspect="1"/>
          </p:cNvPicPr>
          <p:nvPr/>
        </p:nvPicPr>
        <p:blipFill rotWithShape="1">
          <a:blip r:embed="rId2">
            <a:extLst>
              <a:ext uri="{28A0092B-C50C-407E-A947-70E740481C1C}">
                <a14:useLocalDpi xmlns:a14="http://schemas.microsoft.com/office/drawing/2010/main" val="0"/>
              </a:ext>
            </a:extLst>
          </a:blip>
          <a:srcRect l="18394" r="3692"/>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icture containing text, cluttered&#10;&#10;Description automatically generated">
            <a:extLst>
              <a:ext uri="{FF2B5EF4-FFF2-40B4-BE49-F238E27FC236}">
                <a16:creationId xmlns:a16="http://schemas.microsoft.com/office/drawing/2014/main" id="{7DD8200A-BE13-3760-BF2C-52D2616CDBE2}"/>
              </a:ext>
            </a:extLst>
          </p:cNvPr>
          <p:cNvPicPr>
            <a:picLocks noChangeAspect="1"/>
          </p:cNvPicPr>
          <p:nvPr/>
        </p:nvPicPr>
        <p:blipFill rotWithShape="1">
          <a:blip r:embed="rId3">
            <a:extLst>
              <a:ext uri="{28A0092B-C50C-407E-A947-70E740481C1C}">
                <a14:useLocalDpi xmlns:a14="http://schemas.microsoft.com/office/drawing/2010/main" val="0"/>
              </a:ext>
            </a:extLst>
          </a:blip>
          <a:srcRect l="12814" r="4990" b="-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9491297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0C5-715E-4661-B7FC-5611992CDBF4}"/>
              </a:ext>
            </a:extLst>
          </p:cNvPr>
          <p:cNvSpPr>
            <a:spLocks noGrp="1"/>
          </p:cNvSpPr>
          <p:nvPr>
            <p:ph type="ctrTitle"/>
          </p:nvPr>
        </p:nvSpPr>
        <p:spPr>
          <a:xfrm>
            <a:off x="1524000" y="2916146"/>
            <a:ext cx="9144000" cy="1025708"/>
          </a:xfrm>
        </p:spPr>
        <p:txBody>
          <a:bodyPr>
            <a:normAutofit/>
          </a:bodyPr>
          <a:lstStyle/>
          <a:p>
            <a:r>
              <a:rPr lang="en-US" spc="600" dirty="0"/>
              <a:t>SOC, IR and Forensics </a:t>
            </a:r>
          </a:p>
        </p:txBody>
      </p:sp>
    </p:spTree>
    <p:extLst>
      <p:ext uri="{BB962C8B-B14F-4D97-AF65-F5344CB8AC3E}">
        <p14:creationId xmlns:p14="http://schemas.microsoft.com/office/powerpoint/2010/main" val="1419714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AA36-63B3-41B5-A11D-548220C8E79F}"/>
              </a:ext>
            </a:extLst>
          </p:cNvPr>
          <p:cNvSpPr>
            <a:spLocks noGrp="1"/>
          </p:cNvSpPr>
          <p:nvPr>
            <p:ph type="title"/>
          </p:nvPr>
        </p:nvSpPr>
        <p:spPr/>
        <p:txBody>
          <a:bodyPr/>
          <a:lstStyle/>
          <a:p>
            <a:r>
              <a:rPr lang="en-US" dirty="0"/>
              <a:t>Bridge Over Incident Waters</a:t>
            </a:r>
          </a:p>
        </p:txBody>
      </p:sp>
      <p:sp>
        <p:nvSpPr>
          <p:cNvPr id="5" name="Content Placeholder 4">
            <a:extLst>
              <a:ext uri="{FF2B5EF4-FFF2-40B4-BE49-F238E27FC236}">
                <a16:creationId xmlns:a16="http://schemas.microsoft.com/office/drawing/2014/main" id="{5606A349-B546-FA49-B935-A6F41497D071}"/>
              </a:ext>
            </a:extLst>
          </p:cNvPr>
          <p:cNvSpPr>
            <a:spLocks noGrp="1"/>
          </p:cNvSpPr>
          <p:nvPr>
            <p:ph idx="1"/>
          </p:nvPr>
        </p:nvSpPr>
        <p:spPr>
          <a:xfrm>
            <a:off x="838200" y="1825625"/>
            <a:ext cx="4398818" cy="4667250"/>
          </a:xfrm>
        </p:spPr>
        <p:txBody>
          <a:bodyPr>
            <a:normAutofit fontScale="92500" lnSpcReduction="10000"/>
          </a:bodyPr>
          <a:lstStyle/>
          <a:p>
            <a:r>
              <a:rPr lang="en-US" dirty="0"/>
              <a:t>SOC</a:t>
            </a:r>
          </a:p>
          <a:p>
            <a:pPr lvl="1"/>
            <a:r>
              <a:rPr lang="en-US" dirty="0"/>
              <a:t>Triage alerts, perform initial troubleshooting, analysis and escalate to IR.  </a:t>
            </a:r>
          </a:p>
          <a:p>
            <a:r>
              <a:rPr lang="en-US" dirty="0"/>
              <a:t>IR</a:t>
            </a:r>
          </a:p>
          <a:p>
            <a:pPr lvl="1"/>
            <a:r>
              <a:rPr lang="en-US" dirty="0"/>
              <a:t>Respond to escalations, investigate, research, contain, and repel attacks.  </a:t>
            </a:r>
          </a:p>
          <a:p>
            <a:r>
              <a:rPr lang="en-US" dirty="0"/>
              <a:t>Forensics </a:t>
            </a:r>
          </a:p>
          <a:p>
            <a:pPr lvl="1"/>
            <a:r>
              <a:rPr lang="en-US" dirty="0"/>
              <a:t>Perform deep analysis of an incident, creating a timeline of events and – where appropriate, suggest possible conclusions.  </a:t>
            </a:r>
          </a:p>
        </p:txBody>
      </p:sp>
      <p:sp>
        <p:nvSpPr>
          <p:cNvPr id="7" name="AutoShape 4">
            <a:extLst>
              <a:ext uri="{FF2B5EF4-FFF2-40B4-BE49-F238E27FC236}">
                <a16:creationId xmlns:a16="http://schemas.microsoft.com/office/drawing/2014/main" id="{74528423-F036-7844-8E26-A82AF6D455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3186411-7B87-8E49-8C48-0AE798279571}"/>
              </a:ext>
            </a:extLst>
          </p:cNvPr>
          <p:cNvPicPr>
            <a:picLocks noChangeAspect="1"/>
          </p:cNvPicPr>
          <p:nvPr/>
        </p:nvPicPr>
        <p:blipFill>
          <a:blip r:embed="rId2"/>
          <a:stretch>
            <a:fillRect/>
          </a:stretch>
        </p:blipFill>
        <p:spPr>
          <a:xfrm rot="20797316">
            <a:off x="5411690" y="2110739"/>
            <a:ext cx="6072782" cy="2636521"/>
          </a:xfrm>
          <a:prstGeom prst="ellipse">
            <a:avLst/>
          </a:prstGeom>
          <a:ln>
            <a:noFill/>
          </a:ln>
          <a:effectLst>
            <a:softEdge rad="112500"/>
          </a:effectLst>
        </p:spPr>
      </p:pic>
      <p:sp>
        <p:nvSpPr>
          <p:cNvPr id="10" name="Rectangle 9">
            <a:extLst>
              <a:ext uri="{FF2B5EF4-FFF2-40B4-BE49-F238E27FC236}">
                <a16:creationId xmlns:a16="http://schemas.microsoft.com/office/drawing/2014/main" id="{7053E511-6760-1C41-BE4D-AB993D88FD43}"/>
              </a:ext>
            </a:extLst>
          </p:cNvPr>
          <p:cNvSpPr/>
          <p:nvPr/>
        </p:nvSpPr>
        <p:spPr>
          <a:xfrm>
            <a:off x="7782660" y="3262745"/>
            <a:ext cx="36740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IR</a:t>
            </a:r>
          </a:p>
        </p:txBody>
      </p:sp>
      <p:sp>
        <p:nvSpPr>
          <p:cNvPr id="11" name="Rectangle 10">
            <a:extLst>
              <a:ext uri="{FF2B5EF4-FFF2-40B4-BE49-F238E27FC236}">
                <a16:creationId xmlns:a16="http://schemas.microsoft.com/office/drawing/2014/main" id="{C74FA72D-5F13-B546-ABE0-A0474433C80F}"/>
              </a:ext>
            </a:extLst>
          </p:cNvPr>
          <p:cNvSpPr/>
          <p:nvPr/>
        </p:nvSpPr>
        <p:spPr>
          <a:xfrm>
            <a:off x="6096000" y="3789918"/>
            <a:ext cx="56618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SOC</a:t>
            </a:r>
          </a:p>
        </p:txBody>
      </p:sp>
      <p:sp>
        <p:nvSpPr>
          <p:cNvPr id="12" name="Rectangle 11">
            <a:extLst>
              <a:ext uri="{FF2B5EF4-FFF2-40B4-BE49-F238E27FC236}">
                <a16:creationId xmlns:a16="http://schemas.microsoft.com/office/drawing/2014/main" id="{40BF98F4-BF23-494C-88A5-B112A7CCD6D2}"/>
              </a:ext>
            </a:extLst>
          </p:cNvPr>
          <p:cNvSpPr/>
          <p:nvPr/>
        </p:nvSpPr>
        <p:spPr>
          <a:xfrm rot="5400000">
            <a:off x="11180217" y="2717458"/>
            <a:ext cx="10537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Forensics</a:t>
            </a:r>
          </a:p>
        </p:txBody>
      </p:sp>
      <p:sp>
        <p:nvSpPr>
          <p:cNvPr id="3" name="TextBox 2">
            <a:extLst>
              <a:ext uri="{FF2B5EF4-FFF2-40B4-BE49-F238E27FC236}">
                <a16:creationId xmlns:a16="http://schemas.microsoft.com/office/drawing/2014/main" id="{217BE17B-2C7F-280A-EB0B-F96661812C90}"/>
              </a:ext>
            </a:extLst>
          </p:cNvPr>
          <p:cNvSpPr txBox="1"/>
          <p:nvPr/>
        </p:nvSpPr>
        <p:spPr>
          <a:xfrm>
            <a:off x="160421" y="6492875"/>
            <a:ext cx="2566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D90A0"/>
                </a:solidFill>
                <a:effectLst/>
                <a:uLnTx/>
                <a:uFillTx/>
                <a:latin typeface="Calibri" panose="020F0502020204030204"/>
                <a:ea typeface="+mn-ea"/>
                <a:cs typeface="+mn-cs"/>
              </a:rPr>
              <a:t>T</a:t>
            </a:r>
          </a:p>
        </p:txBody>
      </p:sp>
    </p:spTree>
    <p:extLst>
      <p:ext uri="{BB962C8B-B14F-4D97-AF65-F5344CB8AC3E}">
        <p14:creationId xmlns:p14="http://schemas.microsoft.com/office/powerpoint/2010/main" val="3878967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14479" y="1447080"/>
            <a:ext cx="5774047" cy="3027783"/>
          </a:xfrm>
        </p:spPr>
        <p:txBody>
          <a:bodyPr/>
          <a:lstStyle/>
          <a:p>
            <a:r>
              <a:rPr lang="en-US" sz="6000" dirty="0"/>
              <a:t>Thank you…</a:t>
            </a:r>
          </a:p>
          <a:p>
            <a:endParaRPr lang="en-US" sz="4000" dirty="0"/>
          </a:p>
          <a:p>
            <a:r>
              <a:rPr lang="en-US" sz="4000" dirty="0"/>
              <a:t>Any Questions?</a:t>
            </a:r>
            <a:endParaRPr lang="en-US" sz="5400" dirty="0"/>
          </a:p>
          <a:p>
            <a:endParaRPr lang="en-US" sz="6000" dirty="0"/>
          </a:p>
        </p:txBody>
      </p:sp>
      <p:sp>
        <p:nvSpPr>
          <p:cNvPr id="4" name="Footer Placeholder 3"/>
          <p:cNvSpPr>
            <a:spLocks noGrp="1"/>
          </p:cNvSpPr>
          <p:nvPr>
            <p:ph type="ftr" sz="quarter" idx="4294967295"/>
          </p:nvPr>
        </p:nvSpPr>
        <p:spPr>
          <a:xfrm>
            <a:off x="4876800" y="6556248"/>
            <a:ext cx="3800390" cy="301752"/>
          </a:xfrm>
        </p:spPr>
        <p:txBody>
          <a:bodyPr/>
          <a:lstStyle/>
          <a:p>
            <a:pPr>
              <a:defRPr/>
            </a:pPr>
            <a:endParaRPr lang="en-US" dirty="0"/>
          </a:p>
        </p:txBody>
      </p:sp>
      <p:pic>
        <p:nvPicPr>
          <p:cNvPr id="3" name="Picture 2"/>
          <p:cNvPicPr>
            <a:picLocks noChangeAspect="1"/>
          </p:cNvPicPr>
          <p:nvPr/>
        </p:nvPicPr>
        <p:blipFill>
          <a:blip r:embed="rId2">
            <a:duotone>
              <a:schemeClr val="accent6">
                <a:shade val="45000"/>
                <a:satMod val="135000"/>
              </a:schemeClr>
              <a:prstClr val="white"/>
            </a:duotone>
          </a:blip>
          <a:stretch>
            <a:fillRect/>
          </a:stretch>
        </p:blipFill>
        <p:spPr>
          <a:xfrm>
            <a:off x="6881812" y="734941"/>
            <a:ext cx="4233893" cy="49339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1555313"/>
      </p:ext>
    </p:extLst>
  </p:cSld>
  <p:clrMapOvr>
    <a:masterClrMapping/>
  </p:clrMapOvr>
  <p:transition>
    <p:fade/>
  </p:transition>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15655</TotalTime>
  <Words>4886</Words>
  <Application>Microsoft Macintosh PowerPoint</Application>
  <PresentationFormat>Widescreen</PresentationFormat>
  <Paragraphs>668</Paragraphs>
  <Slides>94</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94</vt:i4>
      </vt:variant>
    </vt:vector>
  </HeadingPairs>
  <TitlesOfParts>
    <vt:vector size="103" baseType="lpstr">
      <vt:lpstr>-apple-system</vt:lpstr>
      <vt:lpstr>Arial</vt:lpstr>
      <vt:lpstr>Calibri</vt:lpstr>
      <vt:lpstr>Calibri Light</vt:lpstr>
      <vt:lpstr>Century Schoolbook</vt:lpstr>
      <vt:lpstr>DINOT</vt:lpstr>
      <vt:lpstr>Garamond</vt:lpstr>
      <vt:lpstr>Office Theme</vt:lpstr>
      <vt:lpstr>1_Office Theme</vt:lpstr>
      <vt:lpstr>PowerPoint Presentation</vt:lpstr>
      <vt:lpstr>Agenda: TISU Exam Prep </vt:lpstr>
      <vt:lpstr>Attacker Objectives </vt:lpstr>
      <vt:lpstr>Different Objectives, for Different Adversaries </vt:lpstr>
      <vt:lpstr>Basics of Attack and Defense</vt:lpstr>
      <vt:lpstr>Two Types of Attacks (For Initial Foothold)</vt:lpstr>
      <vt:lpstr>Typical Attack Flow</vt:lpstr>
      <vt:lpstr>It All Starts w/ OSINT / RECON</vt:lpstr>
      <vt:lpstr>Initial Flow: Involves User Interaction </vt:lpstr>
      <vt:lpstr>Initial Flow Examples: Attack Not Involving a User </vt:lpstr>
      <vt:lpstr>Cyber Kill Chain by Lockheed</vt:lpstr>
      <vt:lpstr>Do Not Trust, but Verify</vt:lpstr>
      <vt:lpstr>MITRE ATT&amp;CK</vt:lpstr>
      <vt:lpstr>Cyber Threat Intelligence and Collective Defense (CTI)</vt:lpstr>
      <vt:lpstr>Why do we need to share information and work together? </vt:lpstr>
      <vt:lpstr>True or False?</vt:lpstr>
      <vt:lpstr>False!!!!</vt:lpstr>
      <vt:lpstr>How does this relate to collective defense? </vt:lpstr>
      <vt:lpstr>Types of information sharing</vt:lpstr>
      <vt:lpstr>A Web of Communities</vt:lpstr>
      <vt:lpstr>People, Processes, and Technology</vt:lpstr>
      <vt:lpstr>PowerPoint Presentation</vt:lpstr>
      <vt:lpstr>Safe Sharing of Intelligence</vt:lpstr>
      <vt:lpstr>TLP: Red Amber + Strict Amber Green Clear</vt:lpstr>
      <vt:lpstr>MITRE ATT&amp;CK</vt:lpstr>
      <vt:lpstr>MITRE ATT&amp;CK</vt:lpstr>
      <vt:lpstr>RECON</vt:lpstr>
      <vt:lpstr>Recon: What does it mean and why does it matter? </vt:lpstr>
      <vt:lpstr>Know Yourself</vt:lpstr>
      <vt:lpstr>Recon can include:</vt:lpstr>
      <vt:lpstr>Examples of some recon tools:</vt:lpstr>
      <vt:lpstr>Resource Development </vt:lpstr>
      <vt:lpstr>Resource Development</vt:lpstr>
      <vt:lpstr>Initial Access</vt:lpstr>
      <vt:lpstr>A Simplified Look at Initial Access </vt:lpstr>
      <vt:lpstr>A few common scenarios (user)</vt:lpstr>
      <vt:lpstr>A few common scenarios (not-user)</vt:lpstr>
      <vt:lpstr>Social Engineering </vt:lpstr>
      <vt:lpstr>A few other ways to consider</vt:lpstr>
      <vt:lpstr>Execution   </vt:lpstr>
      <vt:lpstr>Execution </vt:lpstr>
      <vt:lpstr>Persistence  </vt:lpstr>
      <vt:lpstr>Establishing Persistence </vt:lpstr>
      <vt:lpstr>Examples of Methods for Establishing Persistence</vt:lpstr>
      <vt:lpstr>Privilege Escalation  </vt:lpstr>
      <vt:lpstr>Escalating Privileges</vt:lpstr>
      <vt:lpstr>Examples of some Privilege Escalation techniques:</vt:lpstr>
      <vt:lpstr>Defense Evasion  </vt:lpstr>
      <vt:lpstr>Defense Evasion </vt:lpstr>
      <vt:lpstr>A few examples of Defense Evasion include:</vt:lpstr>
      <vt:lpstr>Overall Flow: Discovery, Credential Access and Lateral Movement  </vt:lpstr>
      <vt:lpstr>Overall Flow</vt:lpstr>
      <vt:lpstr>Credential Access  </vt:lpstr>
      <vt:lpstr>Why does the attacker care about credential access, if they have already compromised a system?</vt:lpstr>
      <vt:lpstr>What is Credential Access?  </vt:lpstr>
      <vt:lpstr>A Few Key Techniques </vt:lpstr>
      <vt:lpstr>Discovery  </vt:lpstr>
      <vt:lpstr>What is the goal of discovery?</vt:lpstr>
      <vt:lpstr>Lateral Movement  </vt:lpstr>
      <vt:lpstr>What is Lateral Movement?</vt:lpstr>
      <vt:lpstr>Examples of Lateral Movement Techniques</vt:lpstr>
      <vt:lpstr> Collection  </vt:lpstr>
      <vt:lpstr>Collection</vt:lpstr>
      <vt:lpstr>Command and Control  </vt:lpstr>
      <vt:lpstr>Command and Control</vt:lpstr>
      <vt:lpstr>Exfiltration    </vt:lpstr>
      <vt:lpstr>Data Exfiltration </vt:lpstr>
      <vt:lpstr>Impact  </vt:lpstr>
      <vt:lpstr>By this phase it is a little late… get ready for a rough ride.   </vt:lpstr>
      <vt:lpstr>What is impacted?  </vt:lpstr>
      <vt:lpstr>Some possible impact scenarios:</vt:lpstr>
      <vt:lpstr>What Happens Post-Impact?</vt:lpstr>
      <vt:lpstr>PowerPoint Presentation</vt:lpstr>
      <vt:lpstr>What is the CIS 18?</vt:lpstr>
      <vt:lpstr>How to use the CIS 18</vt:lpstr>
      <vt:lpstr>What are the 18 Controls (at a glance)? </vt:lpstr>
      <vt:lpstr>Finding and Protecting Assets </vt:lpstr>
      <vt:lpstr>Protecting Data</vt:lpstr>
      <vt:lpstr>Identity and Access Management (IAM)</vt:lpstr>
      <vt:lpstr>Vulnerability Management / GRC </vt:lpstr>
      <vt:lpstr>Email and Web Protections</vt:lpstr>
      <vt:lpstr>Network Defenses </vt:lpstr>
      <vt:lpstr>Responding to Threats</vt:lpstr>
      <vt:lpstr>CIS Control 10: Malware Defenses</vt:lpstr>
      <vt:lpstr>Threat Modeling and  Risk Management</vt:lpstr>
      <vt:lpstr>Fundamentals of Threat Modeling </vt:lpstr>
      <vt:lpstr>Risk Management </vt:lpstr>
      <vt:lpstr>Ways to Manage Risk</vt:lpstr>
      <vt:lpstr>An Enterprise View of Risk</vt:lpstr>
      <vt:lpstr>Lolz</vt:lpstr>
      <vt:lpstr>Why do Advanced Persistent Threats Utilize Living Off the Land Techniques?</vt:lpstr>
      <vt:lpstr>SOC, IR and Forensics </vt:lpstr>
      <vt:lpstr>Bridge Over Incident Waters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Mike Manrod (GCE)</cp:lastModifiedBy>
  <cp:revision>131</cp:revision>
  <dcterms:created xsi:type="dcterms:W3CDTF">2017-05-10T04:33:09Z</dcterms:created>
  <dcterms:modified xsi:type="dcterms:W3CDTF">2025-05-10T23:43:16Z</dcterms:modified>
  <cp:category/>
</cp:coreProperties>
</file>